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105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96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drawing3.xml" ContentType="application/vnd.ms-office.drawingml.diagramDrawing+xml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slides/slide55.xml" ContentType="application/vnd.openxmlformats-officedocument.presentationml.slide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notesSlides/notesSlide57.xml" ContentType="application/vnd.openxmlformats-officedocument.presentationml.notesSlide+xml"/>
  <Override PartName="/ppt/notesSlides/notesSlide102.xml" ContentType="application/vnd.openxmlformats-officedocument.presentationml.notes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notesSlides/notesSlide46.xml" ContentType="application/vnd.openxmlformats-officedocument.presentationml.notesSlide+xml"/>
  <Override PartName="/ppt/notesSlides/notesSlide93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layout2.xml" ContentType="application/vnd.openxmlformats-officedocument.drawingml.diagramLayout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diagrams/data3.xml" ContentType="application/vnd.openxmlformats-officedocument.drawingml.diagramData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notesSlides/notesSlide4.xml" ContentType="application/vnd.openxmlformats-officedocument.presentationml.notesSlide+xml"/>
  <Override PartName="/ppt/notesSlides/notesSlide107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notesSlides/notesSlide69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98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103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110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90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diagrams/layout3.xml" ContentType="application/vnd.openxmlformats-officedocument.drawingml.diagramLayout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notesSlides/notesSlide10.xml" ContentType="application/vnd.openxmlformats-officedocument.presentationml.notesSlide+xml"/>
  <Override PartName="/ppt/notesSlides/notesSlide108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notesSlides/notesSlide99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notesSlides/notesSlide59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104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95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diagrams/quickStyle1.xml" ContentType="application/vnd.openxmlformats-officedocument.drawingml.diagramStyle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100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91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notesSlides/notesSlide6.xml" ContentType="application/vnd.openxmlformats-officedocument.presentationml.notesSlide+xml"/>
  <Override PartName="/ppt/notesSlides/notesSlide109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notesSlides/notesSlide89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diagrams/drawing2.xml" ContentType="application/vnd.ms-office.drawingml.diagramDrawing+xml"/>
  <Override PartName="/ppt/notesSlides/notesSlide78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101.xml" ContentType="application/vnd.openxmlformats-officedocument.presentationml.notesSlide+xml"/>
  <Override PartName="/ppt/slides/slide32.xml" ContentType="application/vnd.openxmlformats-officedocument.presentationml.slide+xml"/>
  <Default Extension="fntdata" ContentType="application/x-fontdata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notesSlides/notesSlide106.xml" ContentType="application/vnd.openxmlformats-officedocument.presentationml.notesSlide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97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notesSlides/notesSlide86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slides/slide51.xml" ContentType="application/vnd.openxmlformats-officedocument.presentationml.slide+xml"/>
  <Override PartName="/ppt/notesSlides/notesSlide5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112"/>
  </p:notesMasterIdLst>
  <p:sldIdLst>
    <p:sldId id="292" r:id="rId2"/>
    <p:sldId id="324" r:id="rId3"/>
    <p:sldId id="380" r:id="rId4"/>
    <p:sldId id="333" r:id="rId5"/>
    <p:sldId id="334" r:id="rId6"/>
    <p:sldId id="335" r:id="rId7"/>
    <p:sldId id="381" r:id="rId8"/>
    <p:sldId id="307" r:id="rId9"/>
    <p:sldId id="322" r:id="rId10"/>
    <p:sldId id="382" r:id="rId11"/>
    <p:sldId id="336" r:id="rId12"/>
    <p:sldId id="383" r:id="rId13"/>
    <p:sldId id="337" r:id="rId14"/>
    <p:sldId id="338" r:id="rId15"/>
    <p:sldId id="384" r:id="rId16"/>
    <p:sldId id="339" r:id="rId17"/>
    <p:sldId id="340" r:id="rId18"/>
    <p:sldId id="341" r:id="rId19"/>
    <p:sldId id="385" r:id="rId20"/>
    <p:sldId id="342" r:id="rId21"/>
    <p:sldId id="308" r:id="rId22"/>
    <p:sldId id="323" r:id="rId23"/>
    <p:sldId id="343" r:id="rId24"/>
    <p:sldId id="386" r:id="rId25"/>
    <p:sldId id="344" r:id="rId26"/>
    <p:sldId id="345" r:id="rId27"/>
    <p:sldId id="387" r:id="rId28"/>
    <p:sldId id="388" r:id="rId29"/>
    <p:sldId id="346" r:id="rId30"/>
    <p:sldId id="347" r:id="rId31"/>
    <p:sldId id="348" r:id="rId32"/>
    <p:sldId id="309" r:id="rId33"/>
    <p:sldId id="325" r:id="rId34"/>
    <p:sldId id="390" r:id="rId35"/>
    <p:sldId id="349" r:id="rId36"/>
    <p:sldId id="350" r:id="rId37"/>
    <p:sldId id="391" r:id="rId38"/>
    <p:sldId id="351" r:id="rId39"/>
    <p:sldId id="352" r:id="rId40"/>
    <p:sldId id="353" r:id="rId41"/>
    <p:sldId id="354" r:id="rId42"/>
    <p:sldId id="355" r:id="rId43"/>
    <p:sldId id="310" r:id="rId44"/>
    <p:sldId id="359" r:id="rId45"/>
    <p:sldId id="392" r:id="rId46"/>
    <p:sldId id="326" r:id="rId47"/>
    <p:sldId id="356" r:id="rId48"/>
    <p:sldId id="393" r:id="rId49"/>
    <p:sldId id="357" r:id="rId50"/>
    <p:sldId id="358" r:id="rId51"/>
    <p:sldId id="395" r:id="rId52"/>
    <p:sldId id="394" r:id="rId53"/>
    <p:sldId id="311" r:id="rId54"/>
    <p:sldId id="327" r:id="rId55"/>
    <p:sldId id="396" r:id="rId56"/>
    <p:sldId id="360" r:id="rId57"/>
    <p:sldId id="397" r:id="rId58"/>
    <p:sldId id="361" r:id="rId59"/>
    <p:sldId id="398" r:id="rId60"/>
    <p:sldId id="312" r:id="rId61"/>
    <p:sldId id="328" r:id="rId62"/>
    <p:sldId id="400" r:id="rId63"/>
    <p:sldId id="362" r:id="rId64"/>
    <p:sldId id="401" r:id="rId65"/>
    <p:sldId id="402" r:id="rId66"/>
    <p:sldId id="363" r:id="rId67"/>
    <p:sldId id="403" r:id="rId68"/>
    <p:sldId id="364" r:id="rId69"/>
    <p:sldId id="404" r:id="rId70"/>
    <p:sldId id="365" r:id="rId71"/>
    <p:sldId id="405" r:id="rId72"/>
    <p:sldId id="366" r:id="rId73"/>
    <p:sldId id="367" r:id="rId74"/>
    <p:sldId id="368" r:id="rId75"/>
    <p:sldId id="407" r:id="rId76"/>
    <p:sldId id="408" r:id="rId77"/>
    <p:sldId id="409" r:id="rId78"/>
    <p:sldId id="313" r:id="rId79"/>
    <p:sldId id="329" r:id="rId80"/>
    <p:sldId id="410" r:id="rId81"/>
    <p:sldId id="369" r:id="rId82"/>
    <p:sldId id="370" r:id="rId83"/>
    <p:sldId id="411" r:id="rId84"/>
    <p:sldId id="314" r:id="rId85"/>
    <p:sldId id="330" r:id="rId86"/>
    <p:sldId id="413" r:id="rId87"/>
    <p:sldId id="371" r:id="rId88"/>
    <p:sldId id="414" r:id="rId89"/>
    <p:sldId id="372" r:id="rId90"/>
    <p:sldId id="415" r:id="rId91"/>
    <p:sldId id="373" r:id="rId92"/>
    <p:sldId id="416" r:id="rId93"/>
    <p:sldId id="374" r:id="rId94"/>
    <p:sldId id="418" r:id="rId95"/>
    <p:sldId id="419" r:id="rId96"/>
    <p:sldId id="375" r:id="rId97"/>
    <p:sldId id="316" r:id="rId98"/>
    <p:sldId id="331" r:id="rId99"/>
    <p:sldId id="420" r:id="rId100"/>
    <p:sldId id="376" r:id="rId101"/>
    <p:sldId id="377" r:id="rId102"/>
    <p:sldId id="421" r:id="rId103"/>
    <p:sldId id="423" r:id="rId104"/>
    <p:sldId id="378" r:id="rId105"/>
    <p:sldId id="424" r:id="rId106"/>
    <p:sldId id="379" r:id="rId107"/>
    <p:sldId id="317" r:id="rId108"/>
    <p:sldId id="332" r:id="rId109"/>
    <p:sldId id="425" r:id="rId110"/>
    <p:sldId id="304" r:id="rId111"/>
  </p:sldIdLst>
  <p:sldSz cx="9144000" cy="5143500" type="screen16x9"/>
  <p:notesSz cx="6858000" cy="9144000"/>
  <p:embeddedFontLst>
    <p:embeddedFont>
      <p:font typeface="Merriweather" charset="0"/>
      <p:regular r:id="rId113"/>
      <p:bold r:id="rId114"/>
      <p:italic r:id="rId115"/>
      <p:boldItalic r:id="rId116"/>
    </p:embeddedFont>
    <p:embeddedFont>
      <p:font typeface="Open Sans" charset="0"/>
      <p:regular r:id="rId117"/>
      <p:bold r:id="rId118"/>
      <p:italic r:id="rId119"/>
      <p:boldItalic r:id="rId120"/>
    </p:embeddedFont>
    <p:embeddedFont>
      <p:font typeface="Calibri" pitchFamily="34" charset="0"/>
      <p:regular r:id="rId121"/>
      <p:bold r:id="rId122"/>
      <p:italic r:id="rId123"/>
      <p:boldItalic r:id="rId1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800"/>
  </p:clrMru>
</p:presentationPr>
</file>

<file path=ppt/tableStyles.xml><?xml version="1.0" encoding="utf-8"?>
<a:tblStyleLst xmlns:a="http://schemas.openxmlformats.org/drawingml/2006/main" def="{70CBB429-98F7-4446-A67E-DCF0FC32B59B}">
  <a:tblStyle styleId="{70CBB429-98F7-4446-A67E-DCF0FC32B5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>
        <p:scale>
          <a:sx n="90" d="100"/>
          <a:sy n="90" d="100"/>
        </p:scale>
        <p:origin x="-258" y="-25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5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1.fntdata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font" Target="fonts/font1.fntdata"/><Relationship Id="rId118" Type="http://schemas.openxmlformats.org/officeDocument/2006/relationships/font" Target="fonts/font6.fntdata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font" Target="fonts/font4.fntdata"/><Relationship Id="rId124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font" Target="fonts/font2.fntdata"/><Relationship Id="rId119" Type="http://schemas.openxmlformats.org/officeDocument/2006/relationships/font" Target="fonts/font7.fntdata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8.fntdata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font" Target="fonts/font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A59422-508E-4185-B65E-5677FC32C5DD}" type="doc">
      <dgm:prSet loTypeId="urn:microsoft.com/office/officeart/2005/8/layout/orgChart1" loCatId="hierarchy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pPr rtl="1"/>
          <a:endParaRPr lang="fa-IR"/>
        </a:p>
      </dgm:t>
    </dgm:pt>
    <dgm:pt modelId="{6E186741-723B-4ED7-8305-0BB0A4288B7B}">
      <dgm:prSet phldrT="[Text]"/>
      <dgm:spPr/>
      <dgm:t>
        <a:bodyPr/>
        <a:lstStyle/>
        <a:p>
          <a:pPr rtl="1"/>
          <a:r>
            <a:rPr lang="en-US" smtClean="0">
              <a:solidFill>
                <a:schemeClr val="tx1"/>
              </a:solidFill>
            </a:rPr>
            <a:t>suppose your team develops a system that works well on the dev set but not the test set.</a:t>
          </a:r>
          <a:endParaRPr lang="fa-IR" dirty="0">
            <a:solidFill>
              <a:schemeClr val="tx1"/>
            </a:solidFill>
          </a:endParaRPr>
        </a:p>
      </dgm:t>
    </dgm:pt>
    <dgm:pt modelId="{46C2AC44-A9C1-4213-ADD0-CA1F911387E2}" type="parTrans" cxnId="{328FB567-CCAC-47CF-87CF-A14C489566D8}">
      <dgm:prSet/>
      <dgm:spPr/>
      <dgm:t>
        <a:bodyPr/>
        <a:lstStyle/>
        <a:p>
          <a:pPr rtl="1"/>
          <a:endParaRPr lang="fa-IR">
            <a:solidFill>
              <a:schemeClr val="tx1"/>
            </a:solidFill>
          </a:endParaRPr>
        </a:p>
      </dgm:t>
    </dgm:pt>
    <dgm:pt modelId="{22CFBDB4-3C4D-4D95-8A01-9AD000AF1C68}" type="sibTrans" cxnId="{328FB567-CCAC-47CF-87CF-A14C489566D8}">
      <dgm:prSet/>
      <dgm:spPr/>
      <dgm:t>
        <a:bodyPr/>
        <a:lstStyle/>
        <a:p>
          <a:pPr rtl="1"/>
          <a:endParaRPr lang="fa-IR">
            <a:solidFill>
              <a:schemeClr val="tx1"/>
            </a:solidFill>
          </a:endParaRPr>
        </a:p>
      </dgm:t>
    </dgm:pt>
    <dgm:pt modelId="{3D5FA7D5-197C-4072-A3DC-0435AF2321C6}">
      <dgm:prSet phldrT="[Text]"/>
      <dgm:spPr/>
      <dgm:t>
        <a:bodyPr/>
        <a:lstStyle/>
        <a:p>
          <a:pPr rtl="1"/>
          <a:r>
            <a:rPr lang="en-US" smtClean="0">
              <a:solidFill>
                <a:schemeClr val="tx1"/>
              </a:solidFill>
            </a:rPr>
            <a:t>dev and test sets had come from the same distribution</a:t>
          </a:r>
          <a:endParaRPr lang="fa-IR" dirty="0">
            <a:solidFill>
              <a:schemeClr val="tx1"/>
            </a:solidFill>
          </a:endParaRPr>
        </a:p>
      </dgm:t>
    </dgm:pt>
    <dgm:pt modelId="{351E27A2-1B1C-44C6-A6CB-02DF4C7B5A01}" type="parTrans" cxnId="{2C042D83-7C8F-4466-B09A-E900F03DC7E4}">
      <dgm:prSet/>
      <dgm:spPr/>
      <dgm:t>
        <a:bodyPr/>
        <a:lstStyle/>
        <a:p>
          <a:pPr rtl="1"/>
          <a:endParaRPr lang="fa-IR">
            <a:solidFill>
              <a:schemeClr val="tx1"/>
            </a:solidFill>
          </a:endParaRPr>
        </a:p>
      </dgm:t>
    </dgm:pt>
    <dgm:pt modelId="{473592CA-2F66-4D86-A536-AC96A5BC0C70}" type="sibTrans" cxnId="{2C042D83-7C8F-4466-B09A-E900F03DC7E4}">
      <dgm:prSet/>
      <dgm:spPr/>
      <dgm:t>
        <a:bodyPr/>
        <a:lstStyle/>
        <a:p>
          <a:pPr rtl="1"/>
          <a:endParaRPr lang="fa-IR">
            <a:solidFill>
              <a:schemeClr val="tx1"/>
            </a:solidFill>
          </a:endParaRPr>
        </a:p>
      </dgm:t>
    </dgm:pt>
    <dgm:pt modelId="{47F6C123-DC3A-4C8B-A999-FAC32DC900AC}">
      <dgm:prSet phldrT="[Text]"/>
      <dgm:spPr/>
      <dgm:t>
        <a:bodyPr/>
        <a:lstStyle/>
        <a:p>
          <a:pPr rtl="1"/>
          <a:r>
            <a:rPr lang="en-US" smtClean="0">
              <a:solidFill>
                <a:schemeClr val="tx1"/>
              </a:solidFill>
            </a:rPr>
            <a:t>dev and test sets come from different distributions</a:t>
          </a:r>
          <a:endParaRPr lang="fa-IR" dirty="0">
            <a:solidFill>
              <a:schemeClr val="tx1"/>
            </a:solidFill>
          </a:endParaRPr>
        </a:p>
      </dgm:t>
    </dgm:pt>
    <dgm:pt modelId="{6441E992-DE7E-4413-9DE6-593505D463C2}" type="parTrans" cxnId="{DFC5F40E-A977-42C8-B6BE-717C2FB212B2}">
      <dgm:prSet/>
      <dgm:spPr/>
      <dgm:t>
        <a:bodyPr/>
        <a:lstStyle/>
        <a:p>
          <a:pPr rtl="1"/>
          <a:endParaRPr lang="fa-IR">
            <a:solidFill>
              <a:schemeClr val="tx1"/>
            </a:solidFill>
          </a:endParaRPr>
        </a:p>
      </dgm:t>
    </dgm:pt>
    <dgm:pt modelId="{C5D5C39C-A6E4-4B80-8CB3-C9E90AD15DA0}" type="sibTrans" cxnId="{DFC5F40E-A977-42C8-B6BE-717C2FB212B2}">
      <dgm:prSet/>
      <dgm:spPr/>
      <dgm:t>
        <a:bodyPr/>
        <a:lstStyle/>
        <a:p>
          <a:pPr rtl="1"/>
          <a:endParaRPr lang="fa-IR">
            <a:solidFill>
              <a:schemeClr val="tx1"/>
            </a:solidFill>
          </a:endParaRPr>
        </a:p>
      </dgm:t>
    </dgm:pt>
    <dgm:pt modelId="{2D8C16B2-5F3F-4917-9F06-315422F57F43}">
      <dgm:prSet phldrT="[Text]"/>
      <dgm:spPr/>
      <dgm:t>
        <a:bodyPr/>
        <a:lstStyle/>
        <a:p>
          <a:pPr rtl="1"/>
          <a:r>
            <a:rPr lang="en-US" smtClean="0">
              <a:solidFill>
                <a:schemeClr val="tx1"/>
              </a:solidFill>
            </a:rPr>
            <a:t>Several things could have gone wrong</a:t>
          </a:r>
          <a:endParaRPr lang="fa-IR" dirty="0">
            <a:solidFill>
              <a:schemeClr val="tx1"/>
            </a:solidFill>
          </a:endParaRPr>
        </a:p>
      </dgm:t>
    </dgm:pt>
    <dgm:pt modelId="{1E41BD0D-172B-491A-B858-EB3813EEF2E6}" type="parTrans" cxnId="{23EA7ED4-B6F2-4299-B78C-DA5DAA11DBFE}">
      <dgm:prSet/>
      <dgm:spPr/>
      <dgm:t>
        <a:bodyPr/>
        <a:lstStyle/>
        <a:p>
          <a:pPr rtl="1"/>
          <a:endParaRPr lang="fa-IR">
            <a:solidFill>
              <a:schemeClr val="tx1"/>
            </a:solidFill>
          </a:endParaRPr>
        </a:p>
      </dgm:t>
    </dgm:pt>
    <dgm:pt modelId="{C14AE895-84C7-446B-9CBB-1093F649FF8C}" type="sibTrans" cxnId="{23EA7ED4-B6F2-4299-B78C-DA5DAA11DBFE}">
      <dgm:prSet/>
      <dgm:spPr/>
      <dgm:t>
        <a:bodyPr/>
        <a:lstStyle/>
        <a:p>
          <a:pPr rtl="1"/>
          <a:endParaRPr lang="fa-IR">
            <a:solidFill>
              <a:schemeClr val="tx1"/>
            </a:solidFill>
          </a:endParaRPr>
        </a:p>
      </dgm:t>
    </dgm:pt>
    <dgm:pt modelId="{EE43CADB-C30E-469D-8F91-1112B5EA5B69}">
      <dgm:prSet phldrT="[Text]"/>
      <dgm:spPr/>
      <dgm:t>
        <a:bodyPr/>
        <a:lstStyle/>
        <a:p>
          <a:pPr rtl="1"/>
          <a:r>
            <a:rPr lang="en-US" smtClean="0">
              <a:solidFill>
                <a:schemeClr val="tx1"/>
              </a:solidFill>
            </a:rPr>
            <a:t>very clear diagnosis</a:t>
          </a:r>
          <a:endParaRPr lang="fa-IR" dirty="0">
            <a:solidFill>
              <a:schemeClr val="tx1"/>
            </a:solidFill>
          </a:endParaRPr>
        </a:p>
      </dgm:t>
    </dgm:pt>
    <dgm:pt modelId="{CC3FAED2-4836-47DE-B954-317141BBB71F}" type="sibTrans" cxnId="{320DAC0B-C506-4CF7-8DE0-DA78BA338FD9}">
      <dgm:prSet/>
      <dgm:spPr/>
      <dgm:t>
        <a:bodyPr/>
        <a:lstStyle/>
        <a:p>
          <a:pPr rtl="1"/>
          <a:endParaRPr lang="fa-IR">
            <a:solidFill>
              <a:schemeClr val="tx1"/>
            </a:solidFill>
          </a:endParaRPr>
        </a:p>
      </dgm:t>
    </dgm:pt>
    <dgm:pt modelId="{425B51F0-C353-41E9-B43A-F5B504E36759}" type="parTrans" cxnId="{320DAC0B-C506-4CF7-8DE0-DA78BA338FD9}">
      <dgm:prSet/>
      <dgm:spPr/>
      <dgm:t>
        <a:bodyPr/>
        <a:lstStyle/>
        <a:p>
          <a:pPr rtl="1"/>
          <a:endParaRPr lang="fa-IR">
            <a:solidFill>
              <a:schemeClr val="tx1"/>
            </a:solidFill>
          </a:endParaRPr>
        </a:p>
      </dgm:t>
    </dgm:pt>
    <dgm:pt modelId="{9BEF06CD-A0BE-4C81-B3DF-69571E6CF4F3}">
      <dgm:prSet phldrT="[Text]"/>
      <dgm:spPr/>
      <dgm:t>
        <a:bodyPr/>
        <a:lstStyle/>
        <a:p>
          <a:pPr rtl="1"/>
          <a:r>
            <a:rPr lang="en-US" dirty="0" smtClean="0">
              <a:solidFill>
                <a:schemeClr val="tx1"/>
              </a:solidFill>
            </a:rPr>
            <a:t>The obvious cure is to get more dev set data</a:t>
          </a:r>
          <a:endParaRPr lang="fa-IR" dirty="0">
            <a:solidFill>
              <a:schemeClr val="tx1"/>
            </a:solidFill>
          </a:endParaRPr>
        </a:p>
      </dgm:t>
    </dgm:pt>
    <dgm:pt modelId="{C7015410-65D2-4C24-93F4-28E571778723}" type="parTrans" cxnId="{F1A54B1A-3D5E-40A4-AEC5-45122E02C2CC}">
      <dgm:prSet/>
      <dgm:spPr/>
      <dgm:t>
        <a:bodyPr/>
        <a:lstStyle/>
        <a:p>
          <a:pPr rtl="1"/>
          <a:endParaRPr lang="fa-IR">
            <a:solidFill>
              <a:schemeClr val="tx1"/>
            </a:solidFill>
          </a:endParaRPr>
        </a:p>
      </dgm:t>
    </dgm:pt>
    <dgm:pt modelId="{AF5E614D-CA4C-4F4A-939A-7D438931FA68}" type="sibTrans" cxnId="{F1A54B1A-3D5E-40A4-AEC5-45122E02C2CC}">
      <dgm:prSet/>
      <dgm:spPr/>
      <dgm:t>
        <a:bodyPr/>
        <a:lstStyle/>
        <a:p>
          <a:pPr rtl="1"/>
          <a:endParaRPr lang="fa-IR">
            <a:solidFill>
              <a:schemeClr val="tx1"/>
            </a:solidFill>
          </a:endParaRPr>
        </a:p>
      </dgm:t>
    </dgm:pt>
    <dgm:pt modelId="{BFF881AF-CBDA-4272-932C-943F8EA51E7F}">
      <dgm:prSet phldrT="[Text]"/>
      <dgm:spPr/>
      <dgm:t>
        <a:bodyPr/>
        <a:lstStyle/>
        <a:p>
          <a:pPr rtl="1"/>
          <a:r>
            <a:rPr lang="en-US" dirty="0" smtClean="0">
              <a:solidFill>
                <a:schemeClr val="tx1"/>
              </a:solidFill>
            </a:rPr>
            <a:t>You have overfit the dev set</a:t>
          </a:r>
          <a:endParaRPr lang="fa-IR" dirty="0">
            <a:solidFill>
              <a:schemeClr val="tx1"/>
            </a:solidFill>
          </a:endParaRPr>
        </a:p>
      </dgm:t>
    </dgm:pt>
    <dgm:pt modelId="{707CE66A-38BF-4FDB-ADB3-B30BFBA14394}" type="parTrans" cxnId="{EEC93E78-82FC-40DE-9D45-1C8786F45228}">
      <dgm:prSet/>
      <dgm:spPr/>
      <dgm:t>
        <a:bodyPr/>
        <a:lstStyle/>
        <a:p>
          <a:pPr rtl="1"/>
          <a:endParaRPr lang="fa-IR">
            <a:solidFill>
              <a:schemeClr val="tx1"/>
            </a:solidFill>
          </a:endParaRPr>
        </a:p>
      </dgm:t>
    </dgm:pt>
    <dgm:pt modelId="{0A3CC8CA-9DDF-44B1-91AD-AEA0BCAA9642}" type="sibTrans" cxnId="{EEC93E78-82FC-40DE-9D45-1C8786F45228}">
      <dgm:prSet/>
      <dgm:spPr/>
      <dgm:t>
        <a:bodyPr/>
        <a:lstStyle/>
        <a:p>
          <a:pPr rtl="1"/>
          <a:endParaRPr lang="fa-IR">
            <a:solidFill>
              <a:schemeClr val="tx1"/>
            </a:solidFill>
          </a:endParaRPr>
        </a:p>
      </dgm:t>
    </dgm:pt>
    <dgm:pt modelId="{7C6A5F08-7C10-4682-8A0C-488A81F4F2A9}">
      <dgm:prSet phldrT="[Text]"/>
      <dgm:spPr/>
      <dgm:t>
        <a:bodyPr/>
        <a:lstStyle/>
        <a:p>
          <a:pPr rtl="1"/>
          <a:r>
            <a:rPr lang="en-US" dirty="0" smtClean="0">
              <a:solidFill>
                <a:schemeClr val="tx1"/>
              </a:solidFill>
            </a:rPr>
            <a:t>You had overfit to the dev set.</a:t>
          </a:r>
          <a:endParaRPr lang="fa-IR" dirty="0">
            <a:solidFill>
              <a:schemeClr val="tx1"/>
            </a:solidFill>
          </a:endParaRPr>
        </a:p>
      </dgm:t>
    </dgm:pt>
    <dgm:pt modelId="{7E39AE10-433C-4E9A-8D90-35E1F21B455F}" type="parTrans" cxnId="{8B348121-7397-4025-93E1-EB5C355B77C8}">
      <dgm:prSet/>
      <dgm:spPr/>
      <dgm:t>
        <a:bodyPr/>
        <a:lstStyle/>
        <a:p>
          <a:pPr rtl="1"/>
          <a:endParaRPr lang="fa-IR">
            <a:solidFill>
              <a:schemeClr val="tx1"/>
            </a:solidFill>
          </a:endParaRPr>
        </a:p>
      </dgm:t>
    </dgm:pt>
    <dgm:pt modelId="{9C462032-E4C1-4BCE-84B1-4BDE30E84DD3}" type="sibTrans" cxnId="{8B348121-7397-4025-93E1-EB5C355B77C8}">
      <dgm:prSet/>
      <dgm:spPr/>
      <dgm:t>
        <a:bodyPr/>
        <a:lstStyle/>
        <a:p>
          <a:pPr rtl="1"/>
          <a:endParaRPr lang="fa-IR">
            <a:solidFill>
              <a:schemeClr val="tx1"/>
            </a:solidFill>
          </a:endParaRPr>
        </a:p>
      </dgm:t>
    </dgm:pt>
    <dgm:pt modelId="{96C695E2-8924-4BE4-B487-54D89F8E30D2}">
      <dgm:prSet phldrT="[Text]"/>
      <dgm:spPr/>
      <dgm:t>
        <a:bodyPr/>
        <a:lstStyle/>
        <a:p>
          <a:pPr rtl="1"/>
          <a:r>
            <a:rPr lang="en-US" dirty="0" smtClean="0">
              <a:solidFill>
                <a:schemeClr val="tx1"/>
              </a:solidFill>
            </a:rPr>
            <a:t>The test set is harder than the dev set. </a:t>
          </a:r>
          <a:endParaRPr lang="fa-IR" dirty="0">
            <a:solidFill>
              <a:schemeClr val="tx1"/>
            </a:solidFill>
          </a:endParaRPr>
        </a:p>
      </dgm:t>
    </dgm:pt>
    <dgm:pt modelId="{7587B3E2-2EFA-455C-9C77-4A5F4E9800A1}" type="parTrans" cxnId="{8C4268F1-52A5-4009-8711-2534EBCAA2D1}">
      <dgm:prSet/>
      <dgm:spPr/>
      <dgm:t>
        <a:bodyPr/>
        <a:lstStyle/>
        <a:p>
          <a:pPr rtl="1"/>
          <a:endParaRPr lang="fa-IR">
            <a:solidFill>
              <a:schemeClr val="tx1"/>
            </a:solidFill>
          </a:endParaRPr>
        </a:p>
      </dgm:t>
    </dgm:pt>
    <dgm:pt modelId="{959A026C-02EE-4155-89A4-DD01423877D6}" type="sibTrans" cxnId="{8C4268F1-52A5-4009-8711-2534EBCAA2D1}">
      <dgm:prSet/>
      <dgm:spPr/>
      <dgm:t>
        <a:bodyPr/>
        <a:lstStyle/>
        <a:p>
          <a:pPr rtl="1"/>
          <a:endParaRPr lang="fa-IR">
            <a:solidFill>
              <a:schemeClr val="tx1"/>
            </a:solidFill>
          </a:endParaRPr>
        </a:p>
      </dgm:t>
    </dgm:pt>
    <dgm:pt modelId="{DB458C44-E511-4310-B8D2-61ECA2CA7F9A}">
      <dgm:prSet phldrT="[Text]"/>
      <dgm:spPr/>
      <dgm:t>
        <a:bodyPr/>
        <a:lstStyle/>
        <a:p>
          <a:pPr rtl="1"/>
          <a:r>
            <a:rPr lang="en-US" dirty="0" smtClean="0">
              <a:solidFill>
                <a:schemeClr val="tx1"/>
              </a:solidFill>
            </a:rPr>
            <a:t>The test set is just different, from the dev set. </a:t>
          </a:r>
          <a:endParaRPr lang="fa-IR" dirty="0">
            <a:solidFill>
              <a:schemeClr val="tx1"/>
            </a:solidFill>
          </a:endParaRPr>
        </a:p>
      </dgm:t>
    </dgm:pt>
    <dgm:pt modelId="{F4C28647-4A4F-4430-BDED-AA34102952E7}" type="parTrans" cxnId="{48694452-9F97-4DD9-91E0-70CD64FD16EB}">
      <dgm:prSet/>
      <dgm:spPr/>
      <dgm:t>
        <a:bodyPr/>
        <a:lstStyle/>
        <a:p>
          <a:pPr rtl="1"/>
          <a:endParaRPr lang="fa-IR">
            <a:solidFill>
              <a:schemeClr val="tx1"/>
            </a:solidFill>
          </a:endParaRPr>
        </a:p>
      </dgm:t>
    </dgm:pt>
    <dgm:pt modelId="{C730165E-0269-4A54-A357-2ECFA6DC520D}" type="sibTrans" cxnId="{48694452-9F97-4DD9-91E0-70CD64FD16EB}">
      <dgm:prSet/>
      <dgm:spPr/>
      <dgm:t>
        <a:bodyPr/>
        <a:lstStyle/>
        <a:p>
          <a:pPr rtl="1"/>
          <a:endParaRPr lang="fa-IR">
            <a:solidFill>
              <a:schemeClr val="tx1"/>
            </a:solidFill>
          </a:endParaRPr>
        </a:p>
      </dgm:t>
    </dgm:pt>
    <dgm:pt modelId="{CC2A172B-325C-4060-B28F-EDACC41ADE77}">
      <dgm:prSet phldrT="[Text]"/>
      <dgm:spPr/>
      <dgm:t>
        <a:bodyPr/>
        <a:lstStyle/>
        <a:p>
          <a:pPr rtl="1"/>
          <a:r>
            <a:rPr lang="en-US" dirty="0" smtClean="0">
              <a:solidFill>
                <a:schemeClr val="tx1"/>
              </a:solidFill>
            </a:rPr>
            <a:t>it might be doing as well as could, no further improvement is possible.</a:t>
          </a:r>
          <a:endParaRPr lang="fa-IR" dirty="0">
            <a:solidFill>
              <a:schemeClr val="tx1"/>
            </a:solidFill>
          </a:endParaRPr>
        </a:p>
      </dgm:t>
    </dgm:pt>
    <dgm:pt modelId="{531AC550-694D-4B26-B9AB-0BDBED352E21}" type="parTrans" cxnId="{0B8F3B45-EF3E-49EA-9DFA-ADAC9DEF11D7}">
      <dgm:prSet/>
      <dgm:spPr/>
      <dgm:t>
        <a:bodyPr/>
        <a:lstStyle/>
        <a:p>
          <a:pPr rtl="1"/>
          <a:endParaRPr lang="fa-IR"/>
        </a:p>
      </dgm:t>
    </dgm:pt>
    <dgm:pt modelId="{35462321-621A-4FAB-8A98-F4C9BF59FEFF}" type="sibTrans" cxnId="{0B8F3B45-EF3E-49EA-9DFA-ADAC9DEF11D7}">
      <dgm:prSet/>
      <dgm:spPr/>
      <dgm:t>
        <a:bodyPr/>
        <a:lstStyle/>
        <a:p>
          <a:pPr rtl="1"/>
          <a:endParaRPr lang="fa-IR"/>
        </a:p>
      </dgm:t>
    </dgm:pt>
    <dgm:pt modelId="{7F2A2BCF-C7A2-4D7F-969B-496F03E8415D}">
      <dgm:prSet phldrT="[Text]"/>
      <dgm:spPr/>
      <dgm:t>
        <a:bodyPr/>
        <a:lstStyle/>
        <a:p>
          <a:pPr rtl="1"/>
          <a:r>
            <a:rPr lang="en-US" dirty="0" smtClean="0">
              <a:solidFill>
                <a:schemeClr val="tx1"/>
              </a:solidFill>
            </a:rPr>
            <a:t>a lot of your work to improve dev set performance might be wasted effort.</a:t>
          </a:r>
          <a:endParaRPr lang="fa-IR" dirty="0">
            <a:solidFill>
              <a:schemeClr val="tx1"/>
            </a:solidFill>
          </a:endParaRPr>
        </a:p>
      </dgm:t>
    </dgm:pt>
    <dgm:pt modelId="{90ED35F7-9097-4FBE-8175-CA8FFF2F5316}" type="parTrans" cxnId="{63B9671C-3628-4EA6-AFF2-6D5485147A3D}">
      <dgm:prSet/>
      <dgm:spPr/>
      <dgm:t>
        <a:bodyPr/>
        <a:lstStyle/>
        <a:p>
          <a:pPr rtl="1"/>
          <a:endParaRPr lang="fa-IR"/>
        </a:p>
      </dgm:t>
    </dgm:pt>
    <dgm:pt modelId="{E694EDC3-B4FB-4B0C-A35B-734F0A3CAD32}" type="sibTrans" cxnId="{63B9671C-3628-4EA6-AFF2-6D5485147A3D}">
      <dgm:prSet/>
      <dgm:spPr/>
      <dgm:t>
        <a:bodyPr/>
        <a:lstStyle/>
        <a:p>
          <a:pPr rtl="1"/>
          <a:endParaRPr lang="fa-IR"/>
        </a:p>
      </dgm:t>
    </dgm:pt>
    <dgm:pt modelId="{5226F0D9-0823-461D-A1FA-8546CDFDE8C7}" type="pres">
      <dgm:prSet presAssocID="{3CA59422-508E-4185-B65E-5677FC32C5D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rtl="1"/>
          <a:endParaRPr lang="fa-IR"/>
        </a:p>
      </dgm:t>
    </dgm:pt>
    <dgm:pt modelId="{D388B6C5-BCB4-4934-AE50-4054E2A206CB}" type="pres">
      <dgm:prSet presAssocID="{6E186741-723B-4ED7-8305-0BB0A4288B7B}" presName="hierRoot1" presStyleCnt="0">
        <dgm:presLayoutVars>
          <dgm:hierBranch val="init"/>
        </dgm:presLayoutVars>
      </dgm:prSet>
      <dgm:spPr/>
    </dgm:pt>
    <dgm:pt modelId="{3FB85355-8BA1-4277-9909-8621A1A852B2}" type="pres">
      <dgm:prSet presAssocID="{6E186741-723B-4ED7-8305-0BB0A4288B7B}" presName="rootComposite1" presStyleCnt="0"/>
      <dgm:spPr/>
    </dgm:pt>
    <dgm:pt modelId="{B1D275CE-F5BE-4605-ABF2-36AC7C6D6003}" type="pres">
      <dgm:prSet presAssocID="{6E186741-723B-4ED7-8305-0BB0A4288B7B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pPr rtl="1"/>
          <a:endParaRPr lang="fa-IR"/>
        </a:p>
      </dgm:t>
    </dgm:pt>
    <dgm:pt modelId="{B0431AD3-BE38-4CA6-ADBC-844F461C309E}" type="pres">
      <dgm:prSet presAssocID="{6E186741-723B-4ED7-8305-0BB0A4288B7B}" presName="rootConnector1" presStyleLbl="node1" presStyleIdx="0" presStyleCnt="0"/>
      <dgm:spPr/>
      <dgm:t>
        <a:bodyPr/>
        <a:lstStyle/>
        <a:p>
          <a:pPr rtl="1"/>
          <a:endParaRPr lang="fa-IR"/>
        </a:p>
      </dgm:t>
    </dgm:pt>
    <dgm:pt modelId="{DBFAEF57-2C2D-4FDC-AF9E-04344CEDEDE5}" type="pres">
      <dgm:prSet presAssocID="{6E186741-723B-4ED7-8305-0BB0A4288B7B}" presName="hierChild2" presStyleCnt="0"/>
      <dgm:spPr/>
    </dgm:pt>
    <dgm:pt modelId="{32FC90BD-651D-4F4A-BB97-D67991635118}" type="pres">
      <dgm:prSet presAssocID="{351E27A2-1B1C-44C6-A6CB-02DF4C7B5A01}" presName="Name37" presStyleLbl="parChTrans1D2" presStyleIdx="0" presStyleCnt="2"/>
      <dgm:spPr/>
      <dgm:t>
        <a:bodyPr/>
        <a:lstStyle/>
        <a:p>
          <a:pPr rtl="1"/>
          <a:endParaRPr lang="fa-IR"/>
        </a:p>
      </dgm:t>
    </dgm:pt>
    <dgm:pt modelId="{44172D39-8C4F-45C3-9974-B516C9A7A2AA}" type="pres">
      <dgm:prSet presAssocID="{3D5FA7D5-197C-4072-A3DC-0435AF2321C6}" presName="hierRoot2" presStyleCnt="0">
        <dgm:presLayoutVars>
          <dgm:hierBranch val="init"/>
        </dgm:presLayoutVars>
      </dgm:prSet>
      <dgm:spPr/>
    </dgm:pt>
    <dgm:pt modelId="{0DC4AA2C-BAA2-488A-AF29-F6CAD1CC1A42}" type="pres">
      <dgm:prSet presAssocID="{3D5FA7D5-197C-4072-A3DC-0435AF2321C6}" presName="rootComposite" presStyleCnt="0"/>
      <dgm:spPr/>
    </dgm:pt>
    <dgm:pt modelId="{61A2D99F-6C00-4CEB-8869-0807C9FFA2DE}" type="pres">
      <dgm:prSet presAssocID="{3D5FA7D5-197C-4072-A3DC-0435AF2321C6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pPr rtl="1"/>
          <a:endParaRPr lang="fa-IR"/>
        </a:p>
      </dgm:t>
    </dgm:pt>
    <dgm:pt modelId="{0A9B8346-58FC-4417-94D7-071E879132D8}" type="pres">
      <dgm:prSet presAssocID="{3D5FA7D5-197C-4072-A3DC-0435AF2321C6}" presName="rootConnector" presStyleLbl="node2" presStyleIdx="0" presStyleCnt="2"/>
      <dgm:spPr/>
      <dgm:t>
        <a:bodyPr/>
        <a:lstStyle/>
        <a:p>
          <a:pPr rtl="1"/>
          <a:endParaRPr lang="fa-IR"/>
        </a:p>
      </dgm:t>
    </dgm:pt>
    <dgm:pt modelId="{F0DF2EC3-8701-4F3B-8D66-407247B77619}" type="pres">
      <dgm:prSet presAssocID="{3D5FA7D5-197C-4072-A3DC-0435AF2321C6}" presName="hierChild4" presStyleCnt="0"/>
      <dgm:spPr/>
    </dgm:pt>
    <dgm:pt modelId="{8184040C-41EE-4630-A4D6-2764FC12831C}" type="pres">
      <dgm:prSet presAssocID="{425B51F0-C353-41E9-B43A-F5B504E36759}" presName="Name37" presStyleLbl="parChTrans1D3" presStyleIdx="0" presStyleCnt="2"/>
      <dgm:spPr/>
      <dgm:t>
        <a:bodyPr/>
        <a:lstStyle/>
        <a:p>
          <a:pPr rtl="1"/>
          <a:endParaRPr lang="fa-IR"/>
        </a:p>
      </dgm:t>
    </dgm:pt>
    <dgm:pt modelId="{77BE6F56-D0C5-431B-8D27-21654DDCFB0E}" type="pres">
      <dgm:prSet presAssocID="{EE43CADB-C30E-469D-8F91-1112B5EA5B69}" presName="hierRoot2" presStyleCnt="0">
        <dgm:presLayoutVars>
          <dgm:hierBranch val="init"/>
        </dgm:presLayoutVars>
      </dgm:prSet>
      <dgm:spPr/>
    </dgm:pt>
    <dgm:pt modelId="{C1C989C6-1017-4385-8ABD-ACCBF23AFA5C}" type="pres">
      <dgm:prSet presAssocID="{EE43CADB-C30E-469D-8F91-1112B5EA5B69}" presName="rootComposite" presStyleCnt="0"/>
      <dgm:spPr/>
    </dgm:pt>
    <dgm:pt modelId="{7CC531A0-C16A-4692-8114-4C90D5BDBB6A}" type="pres">
      <dgm:prSet presAssocID="{EE43CADB-C30E-469D-8F91-1112B5EA5B69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pPr rtl="1"/>
          <a:endParaRPr lang="fa-IR"/>
        </a:p>
      </dgm:t>
    </dgm:pt>
    <dgm:pt modelId="{C9CECA5E-BE33-4A1A-99D7-5DBA946FB9A9}" type="pres">
      <dgm:prSet presAssocID="{EE43CADB-C30E-469D-8F91-1112B5EA5B69}" presName="rootConnector" presStyleLbl="node3" presStyleIdx="0" presStyleCnt="2"/>
      <dgm:spPr/>
      <dgm:t>
        <a:bodyPr/>
        <a:lstStyle/>
        <a:p>
          <a:pPr rtl="1"/>
          <a:endParaRPr lang="fa-IR"/>
        </a:p>
      </dgm:t>
    </dgm:pt>
    <dgm:pt modelId="{CAFAA307-4D78-4F8C-BD9E-6497615348BE}" type="pres">
      <dgm:prSet presAssocID="{EE43CADB-C30E-469D-8F91-1112B5EA5B69}" presName="hierChild4" presStyleCnt="0"/>
      <dgm:spPr/>
    </dgm:pt>
    <dgm:pt modelId="{AE232CC7-FB74-4C6A-A200-AEEAD21996C1}" type="pres">
      <dgm:prSet presAssocID="{707CE66A-38BF-4FDB-ADB3-B30BFBA14394}" presName="Name37" presStyleLbl="parChTrans1D4" presStyleIdx="0" presStyleCnt="7"/>
      <dgm:spPr/>
      <dgm:t>
        <a:bodyPr/>
        <a:lstStyle/>
        <a:p>
          <a:pPr rtl="1"/>
          <a:endParaRPr lang="fa-IR"/>
        </a:p>
      </dgm:t>
    </dgm:pt>
    <dgm:pt modelId="{3CF81D04-02DA-43DF-9EE0-9F2F0830C8B5}" type="pres">
      <dgm:prSet presAssocID="{BFF881AF-CBDA-4272-932C-943F8EA51E7F}" presName="hierRoot2" presStyleCnt="0">
        <dgm:presLayoutVars>
          <dgm:hierBranch val="init"/>
        </dgm:presLayoutVars>
      </dgm:prSet>
      <dgm:spPr/>
    </dgm:pt>
    <dgm:pt modelId="{7EDA9229-6DBC-460E-A9A2-3DD87ADC6040}" type="pres">
      <dgm:prSet presAssocID="{BFF881AF-CBDA-4272-932C-943F8EA51E7F}" presName="rootComposite" presStyleCnt="0"/>
      <dgm:spPr/>
    </dgm:pt>
    <dgm:pt modelId="{B591F228-302D-4671-8458-7876103FE36F}" type="pres">
      <dgm:prSet presAssocID="{BFF881AF-CBDA-4272-932C-943F8EA51E7F}" presName="rootText" presStyleLbl="node4" presStyleIdx="0" presStyleCnt="7">
        <dgm:presLayoutVars>
          <dgm:chPref val="3"/>
        </dgm:presLayoutVars>
      </dgm:prSet>
      <dgm:spPr/>
      <dgm:t>
        <a:bodyPr/>
        <a:lstStyle/>
        <a:p>
          <a:pPr rtl="1"/>
          <a:endParaRPr lang="fa-IR"/>
        </a:p>
      </dgm:t>
    </dgm:pt>
    <dgm:pt modelId="{ED4293F7-EFB1-4E58-9322-71B40056C5E3}" type="pres">
      <dgm:prSet presAssocID="{BFF881AF-CBDA-4272-932C-943F8EA51E7F}" presName="rootConnector" presStyleLbl="node4" presStyleIdx="0" presStyleCnt="7"/>
      <dgm:spPr/>
      <dgm:t>
        <a:bodyPr/>
        <a:lstStyle/>
        <a:p>
          <a:pPr rtl="1"/>
          <a:endParaRPr lang="fa-IR"/>
        </a:p>
      </dgm:t>
    </dgm:pt>
    <dgm:pt modelId="{F6940228-49A0-4873-B6A3-ED99ED4BC9D0}" type="pres">
      <dgm:prSet presAssocID="{BFF881AF-CBDA-4272-932C-943F8EA51E7F}" presName="hierChild4" presStyleCnt="0"/>
      <dgm:spPr/>
    </dgm:pt>
    <dgm:pt modelId="{E6814A33-0CBD-434C-BDFD-5DB184B0DC23}" type="pres">
      <dgm:prSet presAssocID="{C7015410-65D2-4C24-93F4-28E571778723}" presName="Name37" presStyleLbl="parChTrans1D4" presStyleIdx="1" presStyleCnt="7"/>
      <dgm:spPr/>
      <dgm:t>
        <a:bodyPr/>
        <a:lstStyle/>
        <a:p>
          <a:pPr rtl="1"/>
          <a:endParaRPr lang="fa-IR"/>
        </a:p>
      </dgm:t>
    </dgm:pt>
    <dgm:pt modelId="{1C9A731A-3278-4BA2-B9BC-908059CB9BCA}" type="pres">
      <dgm:prSet presAssocID="{9BEF06CD-A0BE-4C81-B3DF-69571E6CF4F3}" presName="hierRoot2" presStyleCnt="0">
        <dgm:presLayoutVars>
          <dgm:hierBranch val="init"/>
        </dgm:presLayoutVars>
      </dgm:prSet>
      <dgm:spPr/>
    </dgm:pt>
    <dgm:pt modelId="{706A7AA4-6095-499A-9FE6-B67270DCBAB3}" type="pres">
      <dgm:prSet presAssocID="{9BEF06CD-A0BE-4C81-B3DF-69571E6CF4F3}" presName="rootComposite" presStyleCnt="0"/>
      <dgm:spPr/>
    </dgm:pt>
    <dgm:pt modelId="{57A77491-E0B7-4057-AA7B-159CA35B672C}" type="pres">
      <dgm:prSet presAssocID="{9BEF06CD-A0BE-4C81-B3DF-69571E6CF4F3}" presName="rootText" presStyleLbl="node4" presStyleIdx="1" presStyleCnt="7">
        <dgm:presLayoutVars>
          <dgm:chPref val="3"/>
        </dgm:presLayoutVars>
      </dgm:prSet>
      <dgm:spPr/>
      <dgm:t>
        <a:bodyPr/>
        <a:lstStyle/>
        <a:p>
          <a:pPr rtl="1"/>
          <a:endParaRPr lang="fa-IR"/>
        </a:p>
      </dgm:t>
    </dgm:pt>
    <dgm:pt modelId="{52CF7F21-CF9F-40AD-925B-C29EB6665C2A}" type="pres">
      <dgm:prSet presAssocID="{9BEF06CD-A0BE-4C81-B3DF-69571E6CF4F3}" presName="rootConnector" presStyleLbl="node4" presStyleIdx="1" presStyleCnt="7"/>
      <dgm:spPr/>
      <dgm:t>
        <a:bodyPr/>
        <a:lstStyle/>
        <a:p>
          <a:pPr rtl="1"/>
          <a:endParaRPr lang="fa-IR"/>
        </a:p>
      </dgm:t>
    </dgm:pt>
    <dgm:pt modelId="{6B0BBE8C-9927-4940-B22D-D5CBDA0A58E3}" type="pres">
      <dgm:prSet presAssocID="{9BEF06CD-A0BE-4C81-B3DF-69571E6CF4F3}" presName="hierChild4" presStyleCnt="0"/>
      <dgm:spPr/>
    </dgm:pt>
    <dgm:pt modelId="{6EAFB959-D95F-423A-9F04-49260F9CE74E}" type="pres">
      <dgm:prSet presAssocID="{9BEF06CD-A0BE-4C81-B3DF-69571E6CF4F3}" presName="hierChild5" presStyleCnt="0"/>
      <dgm:spPr/>
    </dgm:pt>
    <dgm:pt modelId="{DCD8CAC1-7C62-46A9-8AE6-3CCC0D5284D0}" type="pres">
      <dgm:prSet presAssocID="{BFF881AF-CBDA-4272-932C-943F8EA51E7F}" presName="hierChild5" presStyleCnt="0"/>
      <dgm:spPr/>
    </dgm:pt>
    <dgm:pt modelId="{20DA7068-E20A-479A-A8CA-0F98D2918627}" type="pres">
      <dgm:prSet presAssocID="{EE43CADB-C30E-469D-8F91-1112B5EA5B69}" presName="hierChild5" presStyleCnt="0"/>
      <dgm:spPr/>
    </dgm:pt>
    <dgm:pt modelId="{1BBCD987-2FF0-4A6F-B230-C5E8D2D3419E}" type="pres">
      <dgm:prSet presAssocID="{3D5FA7D5-197C-4072-A3DC-0435AF2321C6}" presName="hierChild5" presStyleCnt="0"/>
      <dgm:spPr/>
    </dgm:pt>
    <dgm:pt modelId="{D15F43DB-3037-4FBE-B30C-867886E6E232}" type="pres">
      <dgm:prSet presAssocID="{6441E992-DE7E-4413-9DE6-593505D463C2}" presName="Name37" presStyleLbl="parChTrans1D2" presStyleIdx="1" presStyleCnt="2"/>
      <dgm:spPr/>
      <dgm:t>
        <a:bodyPr/>
        <a:lstStyle/>
        <a:p>
          <a:pPr rtl="1"/>
          <a:endParaRPr lang="fa-IR"/>
        </a:p>
      </dgm:t>
    </dgm:pt>
    <dgm:pt modelId="{A34D0E2D-828F-4E80-84EF-5740D8FD0EE8}" type="pres">
      <dgm:prSet presAssocID="{47F6C123-DC3A-4C8B-A999-FAC32DC900AC}" presName="hierRoot2" presStyleCnt="0">
        <dgm:presLayoutVars>
          <dgm:hierBranch val="init"/>
        </dgm:presLayoutVars>
      </dgm:prSet>
      <dgm:spPr/>
    </dgm:pt>
    <dgm:pt modelId="{8DDA4D4D-1754-4E91-988A-651439A30B8B}" type="pres">
      <dgm:prSet presAssocID="{47F6C123-DC3A-4C8B-A999-FAC32DC900AC}" presName="rootComposite" presStyleCnt="0"/>
      <dgm:spPr/>
    </dgm:pt>
    <dgm:pt modelId="{D9943215-1DC7-4C86-93F4-43BD78848891}" type="pres">
      <dgm:prSet presAssocID="{47F6C123-DC3A-4C8B-A999-FAC32DC900AC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pPr rtl="1"/>
          <a:endParaRPr lang="fa-IR"/>
        </a:p>
      </dgm:t>
    </dgm:pt>
    <dgm:pt modelId="{90666EAB-8E9A-4C58-99D7-E62EF3BB9B0A}" type="pres">
      <dgm:prSet presAssocID="{47F6C123-DC3A-4C8B-A999-FAC32DC900AC}" presName="rootConnector" presStyleLbl="node2" presStyleIdx="1" presStyleCnt="2"/>
      <dgm:spPr/>
      <dgm:t>
        <a:bodyPr/>
        <a:lstStyle/>
        <a:p>
          <a:pPr rtl="1"/>
          <a:endParaRPr lang="fa-IR"/>
        </a:p>
      </dgm:t>
    </dgm:pt>
    <dgm:pt modelId="{E1444DD7-8C80-4944-A5C8-479D94631603}" type="pres">
      <dgm:prSet presAssocID="{47F6C123-DC3A-4C8B-A999-FAC32DC900AC}" presName="hierChild4" presStyleCnt="0"/>
      <dgm:spPr/>
    </dgm:pt>
    <dgm:pt modelId="{AF53EDFD-5FD2-45B4-86CC-F0EDE817168C}" type="pres">
      <dgm:prSet presAssocID="{1E41BD0D-172B-491A-B858-EB3813EEF2E6}" presName="Name37" presStyleLbl="parChTrans1D3" presStyleIdx="1" presStyleCnt="2"/>
      <dgm:spPr/>
      <dgm:t>
        <a:bodyPr/>
        <a:lstStyle/>
        <a:p>
          <a:pPr rtl="1"/>
          <a:endParaRPr lang="fa-IR"/>
        </a:p>
      </dgm:t>
    </dgm:pt>
    <dgm:pt modelId="{23C68F48-9C5C-4161-BB8F-BE7DA7E201D1}" type="pres">
      <dgm:prSet presAssocID="{2D8C16B2-5F3F-4917-9F06-315422F57F43}" presName="hierRoot2" presStyleCnt="0">
        <dgm:presLayoutVars>
          <dgm:hierBranch/>
        </dgm:presLayoutVars>
      </dgm:prSet>
      <dgm:spPr/>
    </dgm:pt>
    <dgm:pt modelId="{F87DB0B2-0409-4214-AD92-6CF6AF3DCB02}" type="pres">
      <dgm:prSet presAssocID="{2D8C16B2-5F3F-4917-9F06-315422F57F43}" presName="rootComposite" presStyleCnt="0"/>
      <dgm:spPr/>
    </dgm:pt>
    <dgm:pt modelId="{347587EE-0DD9-4097-97BC-6820E5B49086}" type="pres">
      <dgm:prSet presAssocID="{2D8C16B2-5F3F-4917-9F06-315422F57F43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pPr rtl="1"/>
          <a:endParaRPr lang="fa-IR"/>
        </a:p>
      </dgm:t>
    </dgm:pt>
    <dgm:pt modelId="{791AC302-AC7C-40B2-A2F3-638D8A2D3577}" type="pres">
      <dgm:prSet presAssocID="{2D8C16B2-5F3F-4917-9F06-315422F57F43}" presName="rootConnector" presStyleLbl="node3" presStyleIdx="1" presStyleCnt="2"/>
      <dgm:spPr/>
      <dgm:t>
        <a:bodyPr/>
        <a:lstStyle/>
        <a:p>
          <a:pPr rtl="1"/>
          <a:endParaRPr lang="fa-IR"/>
        </a:p>
      </dgm:t>
    </dgm:pt>
    <dgm:pt modelId="{A8D2920B-BA44-4A37-920C-FA99FAE92617}" type="pres">
      <dgm:prSet presAssocID="{2D8C16B2-5F3F-4917-9F06-315422F57F43}" presName="hierChild4" presStyleCnt="0"/>
      <dgm:spPr/>
    </dgm:pt>
    <dgm:pt modelId="{6FF74F92-FF8F-4D0C-B265-EF0961F60EF3}" type="pres">
      <dgm:prSet presAssocID="{7E39AE10-433C-4E9A-8D90-35E1F21B455F}" presName="Name35" presStyleLbl="parChTrans1D4" presStyleIdx="2" presStyleCnt="7"/>
      <dgm:spPr/>
      <dgm:t>
        <a:bodyPr/>
        <a:lstStyle/>
        <a:p>
          <a:pPr rtl="1"/>
          <a:endParaRPr lang="fa-IR"/>
        </a:p>
      </dgm:t>
    </dgm:pt>
    <dgm:pt modelId="{1227629C-D34E-43D7-B61A-802694B929C2}" type="pres">
      <dgm:prSet presAssocID="{7C6A5F08-7C10-4682-8A0C-488A81F4F2A9}" presName="hierRoot2" presStyleCnt="0">
        <dgm:presLayoutVars>
          <dgm:hierBranch val="init"/>
        </dgm:presLayoutVars>
      </dgm:prSet>
      <dgm:spPr/>
    </dgm:pt>
    <dgm:pt modelId="{3E163340-3EA2-494C-BCDE-A9F054D8A686}" type="pres">
      <dgm:prSet presAssocID="{7C6A5F08-7C10-4682-8A0C-488A81F4F2A9}" presName="rootComposite" presStyleCnt="0"/>
      <dgm:spPr/>
    </dgm:pt>
    <dgm:pt modelId="{7B1FA372-38B4-4CA1-94BC-C17429E4BA58}" type="pres">
      <dgm:prSet presAssocID="{7C6A5F08-7C10-4682-8A0C-488A81F4F2A9}" presName="rootText" presStyleLbl="node4" presStyleIdx="2" presStyleCnt="7">
        <dgm:presLayoutVars>
          <dgm:chPref val="3"/>
        </dgm:presLayoutVars>
      </dgm:prSet>
      <dgm:spPr/>
      <dgm:t>
        <a:bodyPr/>
        <a:lstStyle/>
        <a:p>
          <a:pPr rtl="1"/>
          <a:endParaRPr lang="fa-IR"/>
        </a:p>
      </dgm:t>
    </dgm:pt>
    <dgm:pt modelId="{17783524-3A9A-4833-94BE-48AEE2626D88}" type="pres">
      <dgm:prSet presAssocID="{7C6A5F08-7C10-4682-8A0C-488A81F4F2A9}" presName="rootConnector" presStyleLbl="node4" presStyleIdx="2" presStyleCnt="7"/>
      <dgm:spPr/>
      <dgm:t>
        <a:bodyPr/>
        <a:lstStyle/>
        <a:p>
          <a:pPr rtl="1"/>
          <a:endParaRPr lang="fa-IR"/>
        </a:p>
      </dgm:t>
    </dgm:pt>
    <dgm:pt modelId="{B4C87043-D728-4A7E-B2E6-488642AB66BD}" type="pres">
      <dgm:prSet presAssocID="{7C6A5F08-7C10-4682-8A0C-488A81F4F2A9}" presName="hierChild4" presStyleCnt="0"/>
      <dgm:spPr/>
    </dgm:pt>
    <dgm:pt modelId="{CA55E7A1-E8A7-41CD-8368-F687182FABFC}" type="pres">
      <dgm:prSet presAssocID="{7C6A5F08-7C10-4682-8A0C-488A81F4F2A9}" presName="hierChild5" presStyleCnt="0"/>
      <dgm:spPr/>
    </dgm:pt>
    <dgm:pt modelId="{3065CC3E-D95A-4105-9249-6A21E6D9FF67}" type="pres">
      <dgm:prSet presAssocID="{7587B3E2-2EFA-455C-9C77-4A5F4E9800A1}" presName="Name35" presStyleLbl="parChTrans1D4" presStyleIdx="3" presStyleCnt="7"/>
      <dgm:spPr/>
      <dgm:t>
        <a:bodyPr/>
        <a:lstStyle/>
        <a:p>
          <a:pPr rtl="1"/>
          <a:endParaRPr lang="fa-IR"/>
        </a:p>
      </dgm:t>
    </dgm:pt>
    <dgm:pt modelId="{D90FA743-DEAD-4343-A363-B9098B0B85DC}" type="pres">
      <dgm:prSet presAssocID="{96C695E2-8924-4BE4-B487-54D89F8E30D2}" presName="hierRoot2" presStyleCnt="0">
        <dgm:presLayoutVars>
          <dgm:hierBranch val="init"/>
        </dgm:presLayoutVars>
      </dgm:prSet>
      <dgm:spPr/>
    </dgm:pt>
    <dgm:pt modelId="{B5B4C92A-39A9-431D-A65B-3495257EB570}" type="pres">
      <dgm:prSet presAssocID="{96C695E2-8924-4BE4-B487-54D89F8E30D2}" presName="rootComposite" presStyleCnt="0"/>
      <dgm:spPr/>
    </dgm:pt>
    <dgm:pt modelId="{13F56B07-9E91-484C-A030-DABF0C9E7215}" type="pres">
      <dgm:prSet presAssocID="{96C695E2-8924-4BE4-B487-54D89F8E30D2}" presName="rootText" presStyleLbl="node4" presStyleIdx="3" presStyleCnt="7">
        <dgm:presLayoutVars>
          <dgm:chPref val="3"/>
        </dgm:presLayoutVars>
      </dgm:prSet>
      <dgm:spPr/>
      <dgm:t>
        <a:bodyPr/>
        <a:lstStyle/>
        <a:p>
          <a:pPr rtl="1"/>
          <a:endParaRPr lang="fa-IR"/>
        </a:p>
      </dgm:t>
    </dgm:pt>
    <dgm:pt modelId="{8BD3C189-44D2-444C-8BED-1638E4483D53}" type="pres">
      <dgm:prSet presAssocID="{96C695E2-8924-4BE4-B487-54D89F8E30D2}" presName="rootConnector" presStyleLbl="node4" presStyleIdx="3" presStyleCnt="7"/>
      <dgm:spPr/>
      <dgm:t>
        <a:bodyPr/>
        <a:lstStyle/>
        <a:p>
          <a:pPr rtl="1"/>
          <a:endParaRPr lang="fa-IR"/>
        </a:p>
      </dgm:t>
    </dgm:pt>
    <dgm:pt modelId="{7D1A74C0-C6D2-48CE-885C-595362DF12B1}" type="pres">
      <dgm:prSet presAssocID="{96C695E2-8924-4BE4-B487-54D89F8E30D2}" presName="hierChild4" presStyleCnt="0"/>
      <dgm:spPr/>
    </dgm:pt>
    <dgm:pt modelId="{035BB621-E051-4907-828D-6FA2BC541590}" type="pres">
      <dgm:prSet presAssocID="{531AC550-694D-4B26-B9AB-0BDBED352E21}" presName="Name37" presStyleLbl="parChTrans1D4" presStyleIdx="4" presStyleCnt="7"/>
      <dgm:spPr/>
      <dgm:t>
        <a:bodyPr/>
        <a:lstStyle/>
        <a:p>
          <a:pPr rtl="1"/>
          <a:endParaRPr lang="fa-IR"/>
        </a:p>
      </dgm:t>
    </dgm:pt>
    <dgm:pt modelId="{40655892-2DFC-49D0-AF3C-D64E5A4A87C8}" type="pres">
      <dgm:prSet presAssocID="{CC2A172B-325C-4060-B28F-EDACC41ADE77}" presName="hierRoot2" presStyleCnt="0">
        <dgm:presLayoutVars>
          <dgm:hierBranch val="init"/>
        </dgm:presLayoutVars>
      </dgm:prSet>
      <dgm:spPr/>
    </dgm:pt>
    <dgm:pt modelId="{B000A258-8F99-4FC3-BB43-29AC16650B43}" type="pres">
      <dgm:prSet presAssocID="{CC2A172B-325C-4060-B28F-EDACC41ADE77}" presName="rootComposite" presStyleCnt="0"/>
      <dgm:spPr/>
    </dgm:pt>
    <dgm:pt modelId="{D01A1409-1971-4B5F-B815-DF2C12B2E75C}" type="pres">
      <dgm:prSet presAssocID="{CC2A172B-325C-4060-B28F-EDACC41ADE77}" presName="rootText" presStyleLbl="node4" presStyleIdx="4" presStyleCnt="7">
        <dgm:presLayoutVars>
          <dgm:chPref val="3"/>
        </dgm:presLayoutVars>
      </dgm:prSet>
      <dgm:spPr/>
      <dgm:t>
        <a:bodyPr/>
        <a:lstStyle/>
        <a:p>
          <a:pPr rtl="1"/>
          <a:endParaRPr lang="fa-IR"/>
        </a:p>
      </dgm:t>
    </dgm:pt>
    <dgm:pt modelId="{EAE83662-145E-45B1-95DC-E6F76427ADB9}" type="pres">
      <dgm:prSet presAssocID="{CC2A172B-325C-4060-B28F-EDACC41ADE77}" presName="rootConnector" presStyleLbl="node4" presStyleIdx="4" presStyleCnt="7"/>
      <dgm:spPr/>
      <dgm:t>
        <a:bodyPr/>
        <a:lstStyle/>
        <a:p>
          <a:pPr rtl="1"/>
          <a:endParaRPr lang="fa-IR"/>
        </a:p>
      </dgm:t>
    </dgm:pt>
    <dgm:pt modelId="{CEF449D9-3C19-4895-94E9-B2E013AB2E87}" type="pres">
      <dgm:prSet presAssocID="{CC2A172B-325C-4060-B28F-EDACC41ADE77}" presName="hierChild4" presStyleCnt="0"/>
      <dgm:spPr/>
    </dgm:pt>
    <dgm:pt modelId="{921BD48A-9476-4679-967D-76715CC9D96F}" type="pres">
      <dgm:prSet presAssocID="{CC2A172B-325C-4060-B28F-EDACC41ADE77}" presName="hierChild5" presStyleCnt="0"/>
      <dgm:spPr/>
    </dgm:pt>
    <dgm:pt modelId="{E7DF3E9F-B1E9-4ABC-B3CA-18225CBE07DB}" type="pres">
      <dgm:prSet presAssocID="{96C695E2-8924-4BE4-B487-54D89F8E30D2}" presName="hierChild5" presStyleCnt="0"/>
      <dgm:spPr/>
    </dgm:pt>
    <dgm:pt modelId="{08025911-81B8-4E28-89D7-E35D0F22BD16}" type="pres">
      <dgm:prSet presAssocID="{F4C28647-4A4F-4430-BDED-AA34102952E7}" presName="Name35" presStyleLbl="parChTrans1D4" presStyleIdx="5" presStyleCnt="7"/>
      <dgm:spPr/>
      <dgm:t>
        <a:bodyPr/>
        <a:lstStyle/>
        <a:p>
          <a:pPr rtl="1"/>
          <a:endParaRPr lang="fa-IR"/>
        </a:p>
      </dgm:t>
    </dgm:pt>
    <dgm:pt modelId="{96ABFDDD-36A8-49E3-83EF-7449AC78C4FF}" type="pres">
      <dgm:prSet presAssocID="{DB458C44-E511-4310-B8D2-61ECA2CA7F9A}" presName="hierRoot2" presStyleCnt="0">
        <dgm:presLayoutVars>
          <dgm:hierBranch val="init"/>
        </dgm:presLayoutVars>
      </dgm:prSet>
      <dgm:spPr/>
    </dgm:pt>
    <dgm:pt modelId="{56940F08-AF34-40AA-8D5C-4C28592543B6}" type="pres">
      <dgm:prSet presAssocID="{DB458C44-E511-4310-B8D2-61ECA2CA7F9A}" presName="rootComposite" presStyleCnt="0"/>
      <dgm:spPr/>
    </dgm:pt>
    <dgm:pt modelId="{90DD4EE4-EDDF-44E2-821D-C9EA3B908AE9}" type="pres">
      <dgm:prSet presAssocID="{DB458C44-E511-4310-B8D2-61ECA2CA7F9A}" presName="rootText" presStyleLbl="node4" presStyleIdx="5" presStyleCnt="7">
        <dgm:presLayoutVars>
          <dgm:chPref val="3"/>
        </dgm:presLayoutVars>
      </dgm:prSet>
      <dgm:spPr/>
      <dgm:t>
        <a:bodyPr/>
        <a:lstStyle/>
        <a:p>
          <a:pPr rtl="1"/>
          <a:endParaRPr lang="fa-IR"/>
        </a:p>
      </dgm:t>
    </dgm:pt>
    <dgm:pt modelId="{B80B5D00-FA2C-451C-9C34-C78C37F8818E}" type="pres">
      <dgm:prSet presAssocID="{DB458C44-E511-4310-B8D2-61ECA2CA7F9A}" presName="rootConnector" presStyleLbl="node4" presStyleIdx="5" presStyleCnt="7"/>
      <dgm:spPr/>
      <dgm:t>
        <a:bodyPr/>
        <a:lstStyle/>
        <a:p>
          <a:pPr rtl="1"/>
          <a:endParaRPr lang="fa-IR"/>
        </a:p>
      </dgm:t>
    </dgm:pt>
    <dgm:pt modelId="{5CFE4442-6F26-4426-B2EF-BE6DCC716CC7}" type="pres">
      <dgm:prSet presAssocID="{DB458C44-E511-4310-B8D2-61ECA2CA7F9A}" presName="hierChild4" presStyleCnt="0"/>
      <dgm:spPr/>
    </dgm:pt>
    <dgm:pt modelId="{8CB4A3FE-DEE9-4185-8823-19B2B65F8123}" type="pres">
      <dgm:prSet presAssocID="{90ED35F7-9097-4FBE-8175-CA8FFF2F5316}" presName="Name37" presStyleLbl="parChTrans1D4" presStyleIdx="6" presStyleCnt="7"/>
      <dgm:spPr/>
      <dgm:t>
        <a:bodyPr/>
        <a:lstStyle/>
        <a:p>
          <a:pPr rtl="1"/>
          <a:endParaRPr lang="fa-IR"/>
        </a:p>
      </dgm:t>
    </dgm:pt>
    <dgm:pt modelId="{1563388D-134D-4B98-8D2A-534F1C338508}" type="pres">
      <dgm:prSet presAssocID="{7F2A2BCF-C7A2-4D7F-969B-496F03E8415D}" presName="hierRoot2" presStyleCnt="0">
        <dgm:presLayoutVars>
          <dgm:hierBranch val="init"/>
        </dgm:presLayoutVars>
      </dgm:prSet>
      <dgm:spPr/>
    </dgm:pt>
    <dgm:pt modelId="{A5AE6948-6921-4B33-9F16-CEB8D0856C8E}" type="pres">
      <dgm:prSet presAssocID="{7F2A2BCF-C7A2-4D7F-969B-496F03E8415D}" presName="rootComposite" presStyleCnt="0"/>
      <dgm:spPr/>
    </dgm:pt>
    <dgm:pt modelId="{0D010DBB-47AC-4F0B-9A00-F8A9B54761E1}" type="pres">
      <dgm:prSet presAssocID="{7F2A2BCF-C7A2-4D7F-969B-496F03E8415D}" presName="rootText" presStyleLbl="node4" presStyleIdx="6" presStyleCnt="7">
        <dgm:presLayoutVars>
          <dgm:chPref val="3"/>
        </dgm:presLayoutVars>
      </dgm:prSet>
      <dgm:spPr/>
      <dgm:t>
        <a:bodyPr/>
        <a:lstStyle/>
        <a:p>
          <a:pPr rtl="1"/>
          <a:endParaRPr lang="fa-IR"/>
        </a:p>
      </dgm:t>
    </dgm:pt>
    <dgm:pt modelId="{417C9336-D68F-4BBA-9116-93F66FE9BA1E}" type="pres">
      <dgm:prSet presAssocID="{7F2A2BCF-C7A2-4D7F-969B-496F03E8415D}" presName="rootConnector" presStyleLbl="node4" presStyleIdx="6" presStyleCnt="7"/>
      <dgm:spPr/>
      <dgm:t>
        <a:bodyPr/>
        <a:lstStyle/>
        <a:p>
          <a:pPr rtl="1"/>
          <a:endParaRPr lang="fa-IR"/>
        </a:p>
      </dgm:t>
    </dgm:pt>
    <dgm:pt modelId="{5363F4B9-693C-49BA-9DF6-D8716F53D3D3}" type="pres">
      <dgm:prSet presAssocID="{7F2A2BCF-C7A2-4D7F-969B-496F03E8415D}" presName="hierChild4" presStyleCnt="0"/>
      <dgm:spPr/>
    </dgm:pt>
    <dgm:pt modelId="{F584ACCB-2762-4D37-BE8B-CD0857E10C2E}" type="pres">
      <dgm:prSet presAssocID="{7F2A2BCF-C7A2-4D7F-969B-496F03E8415D}" presName="hierChild5" presStyleCnt="0"/>
      <dgm:spPr/>
    </dgm:pt>
    <dgm:pt modelId="{C450CB63-99C0-41D9-A856-6C64D080C4BA}" type="pres">
      <dgm:prSet presAssocID="{DB458C44-E511-4310-B8D2-61ECA2CA7F9A}" presName="hierChild5" presStyleCnt="0"/>
      <dgm:spPr/>
    </dgm:pt>
    <dgm:pt modelId="{C13D1EEA-E390-45FB-BFC4-6295A8DC2BA1}" type="pres">
      <dgm:prSet presAssocID="{2D8C16B2-5F3F-4917-9F06-315422F57F43}" presName="hierChild5" presStyleCnt="0"/>
      <dgm:spPr/>
    </dgm:pt>
    <dgm:pt modelId="{29DA13E7-3F7F-465C-ACC1-1BB97365DF6E}" type="pres">
      <dgm:prSet presAssocID="{47F6C123-DC3A-4C8B-A999-FAC32DC900AC}" presName="hierChild5" presStyleCnt="0"/>
      <dgm:spPr/>
    </dgm:pt>
    <dgm:pt modelId="{E100426F-28FD-4987-A47B-F47EA90C6834}" type="pres">
      <dgm:prSet presAssocID="{6E186741-723B-4ED7-8305-0BB0A4288B7B}" presName="hierChild3" presStyleCnt="0"/>
      <dgm:spPr/>
    </dgm:pt>
  </dgm:ptLst>
  <dgm:cxnLst>
    <dgm:cxn modelId="{687C0AAE-625A-46FA-9F9E-2AE4CE07FC11}" type="presOf" srcId="{3CA59422-508E-4185-B65E-5677FC32C5DD}" destId="{5226F0D9-0823-461D-A1FA-8546CDFDE8C7}" srcOrd="0" destOrd="0" presId="urn:microsoft.com/office/officeart/2005/8/layout/orgChart1"/>
    <dgm:cxn modelId="{8D2993E3-6B3E-4DF9-A882-630E0B73BBE4}" type="presOf" srcId="{351E27A2-1B1C-44C6-A6CB-02DF4C7B5A01}" destId="{32FC90BD-651D-4F4A-BB97-D67991635118}" srcOrd="0" destOrd="0" presId="urn:microsoft.com/office/officeart/2005/8/layout/orgChart1"/>
    <dgm:cxn modelId="{2A3B9A58-D7EE-4E0D-8996-A622B297D997}" type="presOf" srcId="{6E186741-723B-4ED7-8305-0BB0A4288B7B}" destId="{B0431AD3-BE38-4CA6-ADBC-844F461C309E}" srcOrd="1" destOrd="0" presId="urn:microsoft.com/office/officeart/2005/8/layout/orgChart1"/>
    <dgm:cxn modelId="{342A0BF2-9956-4E24-AEB9-5556944F6EBB}" type="presOf" srcId="{531AC550-694D-4B26-B9AB-0BDBED352E21}" destId="{035BB621-E051-4907-828D-6FA2BC541590}" srcOrd="0" destOrd="0" presId="urn:microsoft.com/office/officeart/2005/8/layout/orgChart1"/>
    <dgm:cxn modelId="{ACEF6D92-FD2E-442B-B2D9-9B3A9FB86FE1}" type="presOf" srcId="{707CE66A-38BF-4FDB-ADB3-B30BFBA14394}" destId="{AE232CC7-FB74-4C6A-A200-AEEAD21996C1}" srcOrd="0" destOrd="0" presId="urn:microsoft.com/office/officeart/2005/8/layout/orgChart1"/>
    <dgm:cxn modelId="{8CEE9E61-B454-4871-B654-F347F8888293}" type="presOf" srcId="{47F6C123-DC3A-4C8B-A999-FAC32DC900AC}" destId="{90666EAB-8E9A-4C58-99D7-E62EF3BB9B0A}" srcOrd="1" destOrd="0" presId="urn:microsoft.com/office/officeart/2005/8/layout/orgChart1"/>
    <dgm:cxn modelId="{A68F5330-292A-48F5-8B62-F11763F1E9F0}" type="presOf" srcId="{6441E992-DE7E-4413-9DE6-593505D463C2}" destId="{D15F43DB-3037-4FBE-B30C-867886E6E232}" srcOrd="0" destOrd="0" presId="urn:microsoft.com/office/officeart/2005/8/layout/orgChart1"/>
    <dgm:cxn modelId="{8B348121-7397-4025-93E1-EB5C355B77C8}" srcId="{2D8C16B2-5F3F-4917-9F06-315422F57F43}" destId="{7C6A5F08-7C10-4682-8A0C-488A81F4F2A9}" srcOrd="0" destOrd="0" parTransId="{7E39AE10-433C-4E9A-8D90-35E1F21B455F}" sibTransId="{9C462032-E4C1-4BCE-84B1-4BDE30E84DD3}"/>
    <dgm:cxn modelId="{8ED4C29B-96AB-4E48-B9F5-6D8B779D565F}" type="presOf" srcId="{90ED35F7-9097-4FBE-8175-CA8FFF2F5316}" destId="{8CB4A3FE-DEE9-4185-8823-19B2B65F8123}" srcOrd="0" destOrd="0" presId="urn:microsoft.com/office/officeart/2005/8/layout/orgChart1"/>
    <dgm:cxn modelId="{8EB134AC-5661-4D95-8242-E3FCAE5F7BDF}" type="presOf" srcId="{DB458C44-E511-4310-B8D2-61ECA2CA7F9A}" destId="{90DD4EE4-EDDF-44E2-821D-C9EA3B908AE9}" srcOrd="0" destOrd="0" presId="urn:microsoft.com/office/officeart/2005/8/layout/orgChart1"/>
    <dgm:cxn modelId="{B49E1F99-8660-4D0D-8AE9-0C58BBC93EDA}" type="presOf" srcId="{7F2A2BCF-C7A2-4D7F-969B-496F03E8415D}" destId="{0D010DBB-47AC-4F0B-9A00-F8A9B54761E1}" srcOrd="0" destOrd="0" presId="urn:microsoft.com/office/officeart/2005/8/layout/orgChart1"/>
    <dgm:cxn modelId="{93B11731-9FC5-4160-A819-86576E33D400}" type="presOf" srcId="{7E39AE10-433C-4E9A-8D90-35E1F21B455F}" destId="{6FF74F92-FF8F-4D0C-B265-EF0961F60EF3}" srcOrd="0" destOrd="0" presId="urn:microsoft.com/office/officeart/2005/8/layout/orgChart1"/>
    <dgm:cxn modelId="{77332D2B-0B54-48C0-B59A-1617D4C16AA3}" type="presOf" srcId="{BFF881AF-CBDA-4272-932C-943F8EA51E7F}" destId="{ED4293F7-EFB1-4E58-9322-71B40056C5E3}" srcOrd="1" destOrd="0" presId="urn:microsoft.com/office/officeart/2005/8/layout/orgChart1"/>
    <dgm:cxn modelId="{91D4835F-4AAA-4F24-88D8-1A7CD34AA4F7}" type="presOf" srcId="{47F6C123-DC3A-4C8B-A999-FAC32DC900AC}" destId="{D9943215-1DC7-4C86-93F4-43BD78848891}" srcOrd="0" destOrd="0" presId="urn:microsoft.com/office/officeart/2005/8/layout/orgChart1"/>
    <dgm:cxn modelId="{B668F850-061B-443E-A103-F3E6448A6C70}" type="presOf" srcId="{2D8C16B2-5F3F-4917-9F06-315422F57F43}" destId="{791AC302-AC7C-40B2-A2F3-638D8A2D3577}" srcOrd="1" destOrd="0" presId="urn:microsoft.com/office/officeart/2005/8/layout/orgChart1"/>
    <dgm:cxn modelId="{F1A54B1A-3D5E-40A4-AEC5-45122E02C2CC}" srcId="{BFF881AF-CBDA-4272-932C-943F8EA51E7F}" destId="{9BEF06CD-A0BE-4C81-B3DF-69571E6CF4F3}" srcOrd="0" destOrd="0" parTransId="{C7015410-65D2-4C24-93F4-28E571778723}" sibTransId="{AF5E614D-CA4C-4F4A-939A-7D438931FA68}"/>
    <dgm:cxn modelId="{4E3EA600-4182-4CCD-931E-1F630104B9C2}" type="presOf" srcId="{CC2A172B-325C-4060-B28F-EDACC41ADE77}" destId="{D01A1409-1971-4B5F-B815-DF2C12B2E75C}" srcOrd="0" destOrd="0" presId="urn:microsoft.com/office/officeart/2005/8/layout/orgChart1"/>
    <dgm:cxn modelId="{143975BC-145A-48FB-85E8-6F5F34B1850A}" type="presOf" srcId="{EE43CADB-C30E-469D-8F91-1112B5EA5B69}" destId="{C9CECA5E-BE33-4A1A-99D7-5DBA946FB9A9}" srcOrd="1" destOrd="0" presId="urn:microsoft.com/office/officeart/2005/8/layout/orgChart1"/>
    <dgm:cxn modelId="{13556902-8B66-43B3-B45C-276479323D3B}" type="presOf" srcId="{3D5FA7D5-197C-4072-A3DC-0435AF2321C6}" destId="{61A2D99F-6C00-4CEB-8869-0807C9FFA2DE}" srcOrd="0" destOrd="0" presId="urn:microsoft.com/office/officeart/2005/8/layout/orgChart1"/>
    <dgm:cxn modelId="{F9D4309B-661A-4967-AFEE-E91D73481893}" type="presOf" srcId="{EE43CADB-C30E-469D-8F91-1112B5EA5B69}" destId="{7CC531A0-C16A-4692-8114-4C90D5BDBB6A}" srcOrd="0" destOrd="0" presId="urn:microsoft.com/office/officeart/2005/8/layout/orgChart1"/>
    <dgm:cxn modelId="{2C042D83-7C8F-4466-B09A-E900F03DC7E4}" srcId="{6E186741-723B-4ED7-8305-0BB0A4288B7B}" destId="{3D5FA7D5-197C-4072-A3DC-0435AF2321C6}" srcOrd="0" destOrd="0" parTransId="{351E27A2-1B1C-44C6-A6CB-02DF4C7B5A01}" sibTransId="{473592CA-2F66-4D86-A536-AC96A5BC0C70}"/>
    <dgm:cxn modelId="{23EA7ED4-B6F2-4299-B78C-DA5DAA11DBFE}" srcId="{47F6C123-DC3A-4C8B-A999-FAC32DC900AC}" destId="{2D8C16B2-5F3F-4917-9F06-315422F57F43}" srcOrd="0" destOrd="0" parTransId="{1E41BD0D-172B-491A-B858-EB3813EEF2E6}" sibTransId="{C14AE895-84C7-446B-9CBB-1093F649FF8C}"/>
    <dgm:cxn modelId="{8C4268F1-52A5-4009-8711-2534EBCAA2D1}" srcId="{2D8C16B2-5F3F-4917-9F06-315422F57F43}" destId="{96C695E2-8924-4BE4-B487-54D89F8E30D2}" srcOrd="1" destOrd="0" parTransId="{7587B3E2-2EFA-455C-9C77-4A5F4E9800A1}" sibTransId="{959A026C-02EE-4155-89A4-DD01423877D6}"/>
    <dgm:cxn modelId="{535BD324-DC06-463C-8BF4-805A30D69436}" type="presOf" srcId="{CC2A172B-325C-4060-B28F-EDACC41ADE77}" destId="{EAE83662-145E-45B1-95DC-E6F76427ADB9}" srcOrd="1" destOrd="0" presId="urn:microsoft.com/office/officeart/2005/8/layout/orgChart1"/>
    <dgm:cxn modelId="{0FC9C7FC-0586-43E7-BE89-99BE75CDD60E}" type="presOf" srcId="{96C695E2-8924-4BE4-B487-54D89F8E30D2}" destId="{8BD3C189-44D2-444C-8BED-1638E4483D53}" srcOrd="1" destOrd="0" presId="urn:microsoft.com/office/officeart/2005/8/layout/orgChart1"/>
    <dgm:cxn modelId="{29D12CC0-6D6F-4152-95D6-6E352C5F89FB}" type="presOf" srcId="{7587B3E2-2EFA-455C-9C77-4A5F4E9800A1}" destId="{3065CC3E-D95A-4105-9249-6A21E6D9FF67}" srcOrd="0" destOrd="0" presId="urn:microsoft.com/office/officeart/2005/8/layout/orgChart1"/>
    <dgm:cxn modelId="{EEC93E78-82FC-40DE-9D45-1C8786F45228}" srcId="{EE43CADB-C30E-469D-8F91-1112B5EA5B69}" destId="{BFF881AF-CBDA-4272-932C-943F8EA51E7F}" srcOrd="0" destOrd="0" parTransId="{707CE66A-38BF-4FDB-ADB3-B30BFBA14394}" sibTransId="{0A3CC8CA-9DDF-44B1-91AD-AEA0BCAA9642}"/>
    <dgm:cxn modelId="{762631BC-83A5-4B67-A986-6E654ED829B3}" type="presOf" srcId="{F4C28647-4A4F-4430-BDED-AA34102952E7}" destId="{08025911-81B8-4E28-89D7-E35D0F22BD16}" srcOrd="0" destOrd="0" presId="urn:microsoft.com/office/officeart/2005/8/layout/orgChart1"/>
    <dgm:cxn modelId="{9CFC56F4-3E4E-40D5-9E59-F2793268B1FA}" type="presOf" srcId="{BFF881AF-CBDA-4272-932C-943F8EA51E7F}" destId="{B591F228-302D-4671-8458-7876103FE36F}" srcOrd="0" destOrd="0" presId="urn:microsoft.com/office/officeart/2005/8/layout/orgChart1"/>
    <dgm:cxn modelId="{789743E2-9003-4F14-AAF6-9DF04D867368}" type="presOf" srcId="{1E41BD0D-172B-491A-B858-EB3813EEF2E6}" destId="{AF53EDFD-5FD2-45B4-86CC-F0EDE817168C}" srcOrd="0" destOrd="0" presId="urn:microsoft.com/office/officeart/2005/8/layout/orgChart1"/>
    <dgm:cxn modelId="{DFECCC27-F86A-4F25-832F-60FAAC42A22F}" type="presOf" srcId="{96C695E2-8924-4BE4-B487-54D89F8E30D2}" destId="{13F56B07-9E91-484C-A030-DABF0C9E7215}" srcOrd="0" destOrd="0" presId="urn:microsoft.com/office/officeart/2005/8/layout/orgChart1"/>
    <dgm:cxn modelId="{E42F73C4-D145-44BB-95DC-8B3DBCF3BF18}" type="presOf" srcId="{3D5FA7D5-197C-4072-A3DC-0435AF2321C6}" destId="{0A9B8346-58FC-4417-94D7-071E879132D8}" srcOrd="1" destOrd="0" presId="urn:microsoft.com/office/officeart/2005/8/layout/orgChart1"/>
    <dgm:cxn modelId="{0B8F3B45-EF3E-49EA-9DFA-ADAC9DEF11D7}" srcId="{96C695E2-8924-4BE4-B487-54D89F8E30D2}" destId="{CC2A172B-325C-4060-B28F-EDACC41ADE77}" srcOrd="0" destOrd="0" parTransId="{531AC550-694D-4B26-B9AB-0BDBED352E21}" sibTransId="{35462321-621A-4FAB-8A98-F4C9BF59FEFF}"/>
    <dgm:cxn modelId="{328FB567-CCAC-47CF-87CF-A14C489566D8}" srcId="{3CA59422-508E-4185-B65E-5677FC32C5DD}" destId="{6E186741-723B-4ED7-8305-0BB0A4288B7B}" srcOrd="0" destOrd="0" parTransId="{46C2AC44-A9C1-4213-ADD0-CA1F911387E2}" sibTransId="{22CFBDB4-3C4D-4D95-8A01-9AD000AF1C68}"/>
    <dgm:cxn modelId="{57BEDE0C-FFCC-48B4-8257-97218E288CA7}" type="presOf" srcId="{425B51F0-C353-41E9-B43A-F5B504E36759}" destId="{8184040C-41EE-4630-A4D6-2764FC12831C}" srcOrd="0" destOrd="0" presId="urn:microsoft.com/office/officeart/2005/8/layout/orgChart1"/>
    <dgm:cxn modelId="{88868679-432B-423A-B91A-12DA1B1B7DD2}" type="presOf" srcId="{2D8C16B2-5F3F-4917-9F06-315422F57F43}" destId="{347587EE-0DD9-4097-97BC-6820E5B49086}" srcOrd="0" destOrd="0" presId="urn:microsoft.com/office/officeart/2005/8/layout/orgChart1"/>
    <dgm:cxn modelId="{320DAC0B-C506-4CF7-8DE0-DA78BA338FD9}" srcId="{3D5FA7D5-197C-4072-A3DC-0435AF2321C6}" destId="{EE43CADB-C30E-469D-8F91-1112B5EA5B69}" srcOrd="0" destOrd="0" parTransId="{425B51F0-C353-41E9-B43A-F5B504E36759}" sibTransId="{CC3FAED2-4836-47DE-B954-317141BBB71F}"/>
    <dgm:cxn modelId="{17C3624E-8415-4B70-AF3B-A33FC665A5E5}" type="presOf" srcId="{7C6A5F08-7C10-4682-8A0C-488A81F4F2A9}" destId="{17783524-3A9A-4833-94BE-48AEE2626D88}" srcOrd="1" destOrd="0" presId="urn:microsoft.com/office/officeart/2005/8/layout/orgChart1"/>
    <dgm:cxn modelId="{5486BBAD-790D-47A0-962A-52727B5A3170}" type="presOf" srcId="{6E186741-723B-4ED7-8305-0BB0A4288B7B}" destId="{B1D275CE-F5BE-4605-ABF2-36AC7C6D6003}" srcOrd="0" destOrd="0" presId="urn:microsoft.com/office/officeart/2005/8/layout/orgChart1"/>
    <dgm:cxn modelId="{129B4BB7-C011-4C84-889F-4FB46DD12BAF}" type="presOf" srcId="{7F2A2BCF-C7A2-4D7F-969B-496F03E8415D}" destId="{417C9336-D68F-4BBA-9116-93F66FE9BA1E}" srcOrd="1" destOrd="0" presId="urn:microsoft.com/office/officeart/2005/8/layout/orgChart1"/>
    <dgm:cxn modelId="{63B9671C-3628-4EA6-AFF2-6D5485147A3D}" srcId="{DB458C44-E511-4310-B8D2-61ECA2CA7F9A}" destId="{7F2A2BCF-C7A2-4D7F-969B-496F03E8415D}" srcOrd="0" destOrd="0" parTransId="{90ED35F7-9097-4FBE-8175-CA8FFF2F5316}" sibTransId="{E694EDC3-B4FB-4B0C-A35B-734F0A3CAD32}"/>
    <dgm:cxn modelId="{2572FA12-E1A6-40ED-9D0A-021B5090CFFF}" type="presOf" srcId="{9BEF06CD-A0BE-4C81-B3DF-69571E6CF4F3}" destId="{52CF7F21-CF9F-40AD-925B-C29EB6665C2A}" srcOrd="1" destOrd="0" presId="urn:microsoft.com/office/officeart/2005/8/layout/orgChart1"/>
    <dgm:cxn modelId="{27A58057-652A-4A0E-8F22-2CBDA88A094B}" type="presOf" srcId="{7C6A5F08-7C10-4682-8A0C-488A81F4F2A9}" destId="{7B1FA372-38B4-4CA1-94BC-C17429E4BA58}" srcOrd="0" destOrd="0" presId="urn:microsoft.com/office/officeart/2005/8/layout/orgChart1"/>
    <dgm:cxn modelId="{08AE3465-ED1A-49AC-9323-E76C772F245B}" type="presOf" srcId="{C7015410-65D2-4C24-93F4-28E571778723}" destId="{E6814A33-0CBD-434C-BDFD-5DB184B0DC23}" srcOrd="0" destOrd="0" presId="urn:microsoft.com/office/officeart/2005/8/layout/orgChart1"/>
    <dgm:cxn modelId="{D069EE1F-1247-4A95-A30B-CED3D90A2E6A}" type="presOf" srcId="{9BEF06CD-A0BE-4C81-B3DF-69571E6CF4F3}" destId="{57A77491-E0B7-4057-AA7B-159CA35B672C}" srcOrd="0" destOrd="0" presId="urn:microsoft.com/office/officeart/2005/8/layout/orgChart1"/>
    <dgm:cxn modelId="{057D225A-C0CA-442D-B065-645E0BD3B5AB}" type="presOf" srcId="{DB458C44-E511-4310-B8D2-61ECA2CA7F9A}" destId="{B80B5D00-FA2C-451C-9C34-C78C37F8818E}" srcOrd="1" destOrd="0" presId="urn:microsoft.com/office/officeart/2005/8/layout/orgChart1"/>
    <dgm:cxn modelId="{DFC5F40E-A977-42C8-B6BE-717C2FB212B2}" srcId="{6E186741-723B-4ED7-8305-0BB0A4288B7B}" destId="{47F6C123-DC3A-4C8B-A999-FAC32DC900AC}" srcOrd="1" destOrd="0" parTransId="{6441E992-DE7E-4413-9DE6-593505D463C2}" sibTransId="{C5D5C39C-A6E4-4B80-8CB3-C9E90AD15DA0}"/>
    <dgm:cxn modelId="{48694452-9F97-4DD9-91E0-70CD64FD16EB}" srcId="{2D8C16B2-5F3F-4917-9F06-315422F57F43}" destId="{DB458C44-E511-4310-B8D2-61ECA2CA7F9A}" srcOrd="2" destOrd="0" parTransId="{F4C28647-4A4F-4430-BDED-AA34102952E7}" sibTransId="{C730165E-0269-4A54-A357-2ECFA6DC520D}"/>
    <dgm:cxn modelId="{C7929478-02D4-48BC-B23B-44A80201EB0C}" type="presParOf" srcId="{5226F0D9-0823-461D-A1FA-8546CDFDE8C7}" destId="{D388B6C5-BCB4-4934-AE50-4054E2A206CB}" srcOrd="0" destOrd="0" presId="urn:microsoft.com/office/officeart/2005/8/layout/orgChart1"/>
    <dgm:cxn modelId="{EA76CF7B-2C1E-4984-8BB7-27D7128531AF}" type="presParOf" srcId="{D388B6C5-BCB4-4934-AE50-4054E2A206CB}" destId="{3FB85355-8BA1-4277-9909-8621A1A852B2}" srcOrd="0" destOrd="0" presId="urn:microsoft.com/office/officeart/2005/8/layout/orgChart1"/>
    <dgm:cxn modelId="{8D6242AB-65FC-489E-A3A8-C8295C6CA9B9}" type="presParOf" srcId="{3FB85355-8BA1-4277-9909-8621A1A852B2}" destId="{B1D275CE-F5BE-4605-ABF2-36AC7C6D6003}" srcOrd="0" destOrd="0" presId="urn:microsoft.com/office/officeart/2005/8/layout/orgChart1"/>
    <dgm:cxn modelId="{B6BD274A-A458-4BBA-A528-04385170EA37}" type="presParOf" srcId="{3FB85355-8BA1-4277-9909-8621A1A852B2}" destId="{B0431AD3-BE38-4CA6-ADBC-844F461C309E}" srcOrd="1" destOrd="0" presId="urn:microsoft.com/office/officeart/2005/8/layout/orgChart1"/>
    <dgm:cxn modelId="{81D36DE8-66DE-4CD2-B867-7338725944B0}" type="presParOf" srcId="{D388B6C5-BCB4-4934-AE50-4054E2A206CB}" destId="{DBFAEF57-2C2D-4FDC-AF9E-04344CEDEDE5}" srcOrd="1" destOrd="0" presId="urn:microsoft.com/office/officeart/2005/8/layout/orgChart1"/>
    <dgm:cxn modelId="{D9F7E5AE-F4B3-48DB-BB66-FA829B35BC1C}" type="presParOf" srcId="{DBFAEF57-2C2D-4FDC-AF9E-04344CEDEDE5}" destId="{32FC90BD-651D-4F4A-BB97-D67991635118}" srcOrd="0" destOrd="0" presId="urn:microsoft.com/office/officeart/2005/8/layout/orgChart1"/>
    <dgm:cxn modelId="{24C9BD01-BB01-4E6B-BEDB-48DD7CF5F363}" type="presParOf" srcId="{DBFAEF57-2C2D-4FDC-AF9E-04344CEDEDE5}" destId="{44172D39-8C4F-45C3-9974-B516C9A7A2AA}" srcOrd="1" destOrd="0" presId="urn:microsoft.com/office/officeart/2005/8/layout/orgChart1"/>
    <dgm:cxn modelId="{1E223E58-6535-43BE-B836-4D05C7DD4414}" type="presParOf" srcId="{44172D39-8C4F-45C3-9974-B516C9A7A2AA}" destId="{0DC4AA2C-BAA2-488A-AF29-F6CAD1CC1A42}" srcOrd="0" destOrd="0" presId="urn:microsoft.com/office/officeart/2005/8/layout/orgChart1"/>
    <dgm:cxn modelId="{4FE35154-AD4E-43F8-86FD-700835E0A08F}" type="presParOf" srcId="{0DC4AA2C-BAA2-488A-AF29-F6CAD1CC1A42}" destId="{61A2D99F-6C00-4CEB-8869-0807C9FFA2DE}" srcOrd="0" destOrd="0" presId="urn:microsoft.com/office/officeart/2005/8/layout/orgChart1"/>
    <dgm:cxn modelId="{B351DBF9-BB2E-447E-8B53-62AD8BB9AE21}" type="presParOf" srcId="{0DC4AA2C-BAA2-488A-AF29-F6CAD1CC1A42}" destId="{0A9B8346-58FC-4417-94D7-071E879132D8}" srcOrd="1" destOrd="0" presId="urn:microsoft.com/office/officeart/2005/8/layout/orgChart1"/>
    <dgm:cxn modelId="{8C73A45C-E701-40EB-AC2C-73744A61AFE0}" type="presParOf" srcId="{44172D39-8C4F-45C3-9974-B516C9A7A2AA}" destId="{F0DF2EC3-8701-4F3B-8D66-407247B77619}" srcOrd="1" destOrd="0" presId="urn:microsoft.com/office/officeart/2005/8/layout/orgChart1"/>
    <dgm:cxn modelId="{960C1843-F1B3-4233-9CA1-E18923FFD192}" type="presParOf" srcId="{F0DF2EC3-8701-4F3B-8D66-407247B77619}" destId="{8184040C-41EE-4630-A4D6-2764FC12831C}" srcOrd="0" destOrd="0" presId="urn:microsoft.com/office/officeart/2005/8/layout/orgChart1"/>
    <dgm:cxn modelId="{B2F87262-59AF-47BF-80F4-4AF907263E92}" type="presParOf" srcId="{F0DF2EC3-8701-4F3B-8D66-407247B77619}" destId="{77BE6F56-D0C5-431B-8D27-21654DDCFB0E}" srcOrd="1" destOrd="0" presId="urn:microsoft.com/office/officeart/2005/8/layout/orgChart1"/>
    <dgm:cxn modelId="{712F5A3F-AB73-418C-B6D8-762F216BE8A3}" type="presParOf" srcId="{77BE6F56-D0C5-431B-8D27-21654DDCFB0E}" destId="{C1C989C6-1017-4385-8ABD-ACCBF23AFA5C}" srcOrd="0" destOrd="0" presId="urn:microsoft.com/office/officeart/2005/8/layout/orgChart1"/>
    <dgm:cxn modelId="{AAE7A5D0-77DD-4485-B164-0C1C8D8DF8EF}" type="presParOf" srcId="{C1C989C6-1017-4385-8ABD-ACCBF23AFA5C}" destId="{7CC531A0-C16A-4692-8114-4C90D5BDBB6A}" srcOrd="0" destOrd="0" presId="urn:microsoft.com/office/officeart/2005/8/layout/orgChart1"/>
    <dgm:cxn modelId="{B2B35285-9953-4748-B5AF-7F85415E0FBE}" type="presParOf" srcId="{C1C989C6-1017-4385-8ABD-ACCBF23AFA5C}" destId="{C9CECA5E-BE33-4A1A-99D7-5DBA946FB9A9}" srcOrd="1" destOrd="0" presId="urn:microsoft.com/office/officeart/2005/8/layout/orgChart1"/>
    <dgm:cxn modelId="{946F5FFC-893B-499B-8AE8-6915E40B16A5}" type="presParOf" srcId="{77BE6F56-D0C5-431B-8D27-21654DDCFB0E}" destId="{CAFAA307-4D78-4F8C-BD9E-6497615348BE}" srcOrd="1" destOrd="0" presId="urn:microsoft.com/office/officeart/2005/8/layout/orgChart1"/>
    <dgm:cxn modelId="{1D109230-A0D6-40B5-A622-4D2C01CC62F0}" type="presParOf" srcId="{CAFAA307-4D78-4F8C-BD9E-6497615348BE}" destId="{AE232CC7-FB74-4C6A-A200-AEEAD21996C1}" srcOrd="0" destOrd="0" presId="urn:microsoft.com/office/officeart/2005/8/layout/orgChart1"/>
    <dgm:cxn modelId="{D33A9C11-20BC-4782-A1AD-6AB662E552BE}" type="presParOf" srcId="{CAFAA307-4D78-4F8C-BD9E-6497615348BE}" destId="{3CF81D04-02DA-43DF-9EE0-9F2F0830C8B5}" srcOrd="1" destOrd="0" presId="urn:microsoft.com/office/officeart/2005/8/layout/orgChart1"/>
    <dgm:cxn modelId="{CA9E9C91-D408-4B19-9B6C-684E8EFBF51A}" type="presParOf" srcId="{3CF81D04-02DA-43DF-9EE0-9F2F0830C8B5}" destId="{7EDA9229-6DBC-460E-A9A2-3DD87ADC6040}" srcOrd="0" destOrd="0" presId="urn:microsoft.com/office/officeart/2005/8/layout/orgChart1"/>
    <dgm:cxn modelId="{99D52C0A-0986-4516-A8A4-9960E2A97F04}" type="presParOf" srcId="{7EDA9229-6DBC-460E-A9A2-3DD87ADC6040}" destId="{B591F228-302D-4671-8458-7876103FE36F}" srcOrd="0" destOrd="0" presId="urn:microsoft.com/office/officeart/2005/8/layout/orgChart1"/>
    <dgm:cxn modelId="{69EBE935-9005-4396-8258-765B2370A6E7}" type="presParOf" srcId="{7EDA9229-6DBC-460E-A9A2-3DD87ADC6040}" destId="{ED4293F7-EFB1-4E58-9322-71B40056C5E3}" srcOrd="1" destOrd="0" presId="urn:microsoft.com/office/officeart/2005/8/layout/orgChart1"/>
    <dgm:cxn modelId="{7F70BDCF-28F7-4D61-B059-296859CCA8AC}" type="presParOf" srcId="{3CF81D04-02DA-43DF-9EE0-9F2F0830C8B5}" destId="{F6940228-49A0-4873-B6A3-ED99ED4BC9D0}" srcOrd="1" destOrd="0" presId="urn:microsoft.com/office/officeart/2005/8/layout/orgChart1"/>
    <dgm:cxn modelId="{15AC83AA-3340-4E77-8FDF-D0C30912AFBA}" type="presParOf" srcId="{F6940228-49A0-4873-B6A3-ED99ED4BC9D0}" destId="{E6814A33-0CBD-434C-BDFD-5DB184B0DC23}" srcOrd="0" destOrd="0" presId="urn:microsoft.com/office/officeart/2005/8/layout/orgChart1"/>
    <dgm:cxn modelId="{DC6C9165-58C0-4DD3-8B2E-9AD927A19E8A}" type="presParOf" srcId="{F6940228-49A0-4873-B6A3-ED99ED4BC9D0}" destId="{1C9A731A-3278-4BA2-B9BC-908059CB9BCA}" srcOrd="1" destOrd="0" presId="urn:microsoft.com/office/officeart/2005/8/layout/orgChart1"/>
    <dgm:cxn modelId="{D3E29F86-8FD8-42E0-9531-30829DA3221A}" type="presParOf" srcId="{1C9A731A-3278-4BA2-B9BC-908059CB9BCA}" destId="{706A7AA4-6095-499A-9FE6-B67270DCBAB3}" srcOrd="0" destOrd="0" presId="urn:microsoft.com/office/officeart/2005/8/layout/orgChart1"/>
    <dgm:cxn modelId="{225B41D0-0A41-4C53-B910-95304FDA23C0}" type="presParOf" srcId="{706A7AA4-6095-499A-9FE6-B67270DCBAB3}" destId="{57A77491-E0B7-4057-AA7B-159CA35B672C}" srcOrd="0" destOrd="0" presId="urn:microsoft.com/office/officeart/2005/8/layout/orgChart1"/>
    <dgm:cxn modelId="{3441DD64-A0B0-4303-AC3D-A2A37754D86C}" type="presParOf" srcId="{706A7AA4-6095-499A-9FE6-B67270DCBAB3}" destId="{52CF7F21-CF9F-40AD-925B-C29EB6665C2A}" srcOrd="1" destOrd="0" presId="urn:microsoft.com/office/officeart/2005/8/layout/orgChart1"/>
    <dgm:cxn modelId="{6974B8E2-D919-4593-BD94-78FCF8DF7904}" type="presParOf" srcId="{1C9A731A-3278-4BA2-B9BC-908059CB9BCA}" destId="{6B0BBE8C-9927-4940-B22D-D5CBDA0A58E3}" srcOrd="1" destOrd="0" presId="urn:microsoft.com/office/officeart/2005/8/layout/orgChart1"/>
    <dgm:cxn modelId="{359DA49B-3B57-4211-8152-DAA905CD2D5D}" type="presParOf" srcId="{1C9A731A-3278-4BA2-B9BC-908059CB9BCA}" destId="{6EAFB959-D95F-423A-9F04-49260F9CE74E}" srcOrd="2" destOrd="0" presId="urn:microsoft.com/office/officeart/2005/8/layout/orgChart1"/>
    <dgm:cxn modelId="{EBF6FB2D-389B-4225-991D-8474902986B1}" type="presParOf" srcId="{3CF81D04-02DA-43DF-9EE0-9F2F0830C8B5}" destId="{DCD8CAC1-7C62-46A9-8AE6-3CCC0D5284D0}" srcOrd="2" destOrd="0" presId="urn:microsoft.com/office/officeart/2005/8/layout/orgChart1"/>
    <dgm:cxn modelId="{900FFCF4-93F5-496A-934D-A52A34F0CC85}" type="presParOf" srcId="{77BE6F56-D0C5-431B-8D27-21654DDCFB0E}" destId="{20DA7068-E20A-479A-A8CA-0F98D2918627}" srcOrd="2" destOrd="0" presId="urn:microsoft.com/office/officeart/2005/8/layout/orgChart1"/>
    <dgm:cxn modelId="{AF55F1CD-0049-4452-972A-EABA7E379CD1}" type="presParOf" srcId="{44172D39-8C4F-45C3-9974-B516C9A7A2AA}" destId="{1BBCD987-2FF0-4A6F-B230-C5E8D2D3419E}" srcOrd="2" destOrd="0" presId="urn:microsoft.com/office/officeart/2005/8/layout/orgChart1"/>
    <dgm:cxn modelId="{1AD70F27-F140-462D-9E24-77030BD273ED}" type="presParOf" srcId="{DBFAEF57-2C2D-4FDC-AF9E-04344CEDEDE5}" destId="{D15F43DB-3037-4FBE-B30C-867886E6E232}" srcOrd="2" destOrd="0" presId="urn:microsoft.com/office/officeart/2005/8/layout/orgChart1"/>
    <dgm:cxn modelId="{B9DE124F-1EAC-4C8F-9188-D0EC089E6503}" type="presParOf" srcId="{DBFAEF57-2C2D-4FDC-AF9E-04344CEDEDE5}" destId="{A34D0E2D-828F-4E80-84EF-5740D8FD0EE8}" srcOrd="3" destOrd="0" presId="urn:microsoft.com/office/officeart/2005/8/layout/orgChart1"/>
    <dgm:cxn modelId="{FE6034B4-3AF0-4CC9-9636-216277463607}" type="presParOf" srcId="{A34D0E2D-828F-4E80-84EF-5740D8FD0EE8}" destId="{8DDA4D4D-1754-4E91-988A-651439A30B8B}" srcOrd="0" destOrd="0" presId="urn:microsoft.com/office/officeart/2005/8/layout/orgChart1"/>
    <dgm:cxn modelId="{BE29AC10-AA78-4C74-A166-DF1E54B646BB}" type="presParOf" srcId="{8DDA4D4D-1754-4E91-988A-651439A30B8B}" destId="{D9943215-1DC7-4C86-93F4-43BD78848891}" srcOrd="0" destOrd="0" presId="urn:microsoft.com/office/officeart/2005/8/layout/orgChart1"/>
    <dgm:cxn modelId="{FA328F56-0297-428C-AB2E-CC073DCA3DCF}" type="presParOf" srcId="{8DDA4D4D-1754-4E91-988A-651439A30B8B}" destId="{90666EAB-8E9A-4C58-99D7-E62EF3BB9B0A}" srcOrd="1" destOrd="0" presId="urn:microsoft.com/office/officeart/2005/8/layout/orgChart1"/>
    <dgm:cxn modelId="{62371011-0A5D-41BA-BA7E-E3889EDDE7EC}" type="presParOf" srcId="{A34D0E2D-828F-4E80-84EF-5740D8FD0EE8}" destId="{E1444DD7-8C80-4944-A5C8-479D94631603}" srcOrd="1" destOrd="0" presId="urn:microsoft.com/office/officeart/2005/8/layout/orgChart1"/>
    <dgm:cxn modelId="{AB64746C-D589-4CAF-A303-5708F28FC1F2}" type="presParOf" srcId="{E1444DD7-8C80-4944-A5C8-479D94631603}" destId="{AF53EDFD-5FD2-45B4-86CC-F0EDE817168C}" srcOrd="0" destOrd="0" presId="urn:microsoft.com/office/officeart/2005/8/layout/orgChart1"/>
    <dgm:cxn modelId="{522D36E9-B009-49E4-B68D-8F3E7029FA5D}" type="presParOf" srcId="{E1444DD7-8C80-4944-A5C8-479D94631603}" destId="{23C68F48-9C5C-4161-BB8F-BE7DA7E201D1}" srcOrd="1" destOrd="0" presId="urn:microsoft.com/office/officeart/2005/8/layout/orgChart1"/>
    <dgm:cxn modelId="{38C69E06-9533-4CBE-A3BD-8D75CFD06AEE}" type="presParOf" srcId="{23C68F48-9C5C-4161-BB8F-BE7DA7E201D1}" destId="{F87DB0B2-0409-4214-AD92-6CF6AF3DCB02}" srcOrd="0" destOrd="0" presId="urn:microsoft.com/office/officeart/2005/8/layout/orgChart1"/>
    <dgm:cxn modelId="{3F116EED-F1A8-4191-8459-FFFE2579E10F}" type="presParOf" srcId="{F87DB0B2-0409-4214-AD92-6CF6AF3DCB02}" destId="{347587EE-0DD9-4097-97BC-6820E5B49086}" srcOrd="0" destOrd="0" presId="urn:microsoft.com/office/officeart/2005/8/layout/orgChart1"/>
    <dgm:cxn modelId="{80635F66-545B-4B02-82F5-528F5F2A8B24}" type="presParOf" srcId="{F87DB0B2-0409-4214-AD92-6CF6AF3DCB02}" destId="{791AC302-AC7C-40B2-A2F3-638D8A2D3577}" srcOrd="1" destOrd="0" presId="urn:microsoft.com/office/officeart/2005/8/layout/orgChart1"/>
    <dgm:cxn modelId="{836F8912-3602-4D3A-AF0F-24E99D1495C2}" type="presParOf" srcId="{23C68F48-9C5C-4161-BB8F-BE7DA7E201D1}" destId="{A8D2920B-BA44-4A37-920C-FA99FAE92617}" srcOrd="1" destOrd="0" presId="urn:microsoft.com/office/officeart/2005/8/layout/orgChart1"/>
    <dgm:cxn modelId="{1F40806B-8C7E-4240-8D03-CBBF305CEEAA}" type="presParOf" srcId="{A8D2920B-BA44-4A37-920C-FA99FAE92617}" destId="{6FF74F92-FF8F-4D0C-B265-EF0961F60EF3}" srcOrd="0" destOrd="0" presId="urn:microsoft.com/office/officeart/2005/8/layout/orgChart1"/>
    <dgm:cxn modelId="{CD639B08-4AC4-45E6-825F-131190375208}" type="presParOf" srcId="{A8D2920B-BA44-4A37-920C-FA99FAE92617}" destId="{1227629C-D34E-43D7-B61A-802694B929C2}" srcOrd="1" destOrd="0" presId="urn:microsoft.com/office/officeart/2005/8/layout/orgChart1"/>
    <dgm:cxn modelId="{8BB15AFA-2902-4CE1-A422-8484B4C05F7E}" type="presParOf" srcId="{1227629C-D34E-43D7-B61A-802694B929C2}" destId="{3E163340-3EA2-494C-BCDE-A9F054D8A686}" srcOrd="0" destOrd="0" presId="urn:microsoft.com/office/officeart/2005/8/layout/orgChart1"/>
    <dgm:cxn modelId="{8491B560-501A-4EB1-A67B-CD2C24373C98}" type="presParOf" srcId="{3E163340-3EA2-494C-BCDE-A9F054D8A686}" destId="{7B1FA372-38B4-4CA1-94BC-C17429E4BA58}" srcOrd="0" destOrd="0" presId="urn:microsoft.com/office/officeart/2005/8/layout/orgChart1"/>
    <dgm:cxn modelId="{B9733A81-57F3-4F00-AF3B-FB51171B8FD6}" type="presParOf" srcId="{3E163340-3EA2-494C-BCDE-A9F054D8A686}" destId="{17783524-3A9A-4833-94BE-48AEE2626D88}" srcOrd="1" destOrd="0" presId="urn:microsoft.com/office/officeart/2005/8/layout/orgChart1"/>
    <dgm:cxn modelId="{A960E039-7F54-4499-90B8-10BDFCBF60A9}" type="presParOf" srcId="{1227629C-D34E-43D7-B61A-802694B929C2}" destId="{B4C87043-D728-4A7E-B2E6-488642AB66BD}" srcOrd="1" destOrd="0" presId="urn:microsoft.com/office/officeart/2005/8/layout/orgChart1"/>
    <dgm:cxn modelId="{D61FA185-8A07-47AF-97E3-FE2DA9649D44}" type="presParOf" srcId="{1227629C-D34E-43D7-B61A-802694B929C2}" destId="{CA55E7A1-E8A7-41CD-8368-F687182FABFC}" srcOrd="2" destOrd="0" presId="urn:microsoft.com/office/officeart/2005/8/layout/orgChart1"/>
    <dgm:cxn modelId="{0FE9A03D-BA8C-492D-B55E-2DE6177D402A}" type="presParOf" srcId="{A8D2920B-BA44-4A37-920C-FA99FAE92617}" destId="{3065CC3E-D95A-4105-9249-6A21E6D9FF67}" srcOrd="2" destOrd="0" presId="urn:microsoft.com/office/officeart/2005/8/layout/orgChart1"/>
    <dgm:cxn modelId="{FB3EF0E3-7E0C-45DC-B87E-B8845E47921C}" type="presParOf" srcId="{A8D2920B-BA44-4A37-920C-FA99FAE92617}" destId="{D90FA743-DEAD-4343-A363-B9098B0B85DC}" srcOrd="3" destOrd="0" presId="urn:microsoft.com/office/officeart/2005/8/layout/orgChart1"/>
    <dgm:cxn modelId="{7C2248E5-FC91-48F2-9707-0C443B011D63}" type="presParOf" srcId="{D90FA743-DEAD-4343-A363-B9098B0B85DC}" destId="{B5B4C92A-39A9-431D-A65B-3495257EB570}" srcOrd="0" destOrd="0" presId="urn:microsoft.com/office/officeart/2005/8/layout/orgChart1"/>
    <dgm:cxn modelId="{C64AB218-78F5-452B-8297-05D2993C855B}" type="presParOf" srcId="{B5B4C92A-39A9-431D-A65B-3495257EB570}" destId="{13F56B07-9E91-484C-A030-DABF0C9E7215}" srcOrd="0" destOrd="0" presId="urn:microsoft.com/office/officeart/2005/8/layout/orgChart1"/>
    <dgm:cxn modelId="{4D1D01F7-4FE2-4B91-BA62-50B3576F30CD}" type="presParOf" srcId="{B5B4C92A-39A9-431D-A65B-3495257EB570}" destId="{8BD3C189-44D2-444C-8BED-1638E4483D53}" srcOrd="1" destOrd="0" presId="urn:microsoft.com/office/officeart/2005/8/layout/orgChart1"/>
    <dgm:cxn modelId="{59C32ACE-6C37-43C4-A4F2-B37D8B1902B6}" type="presParOf" srcId="{D90FA743-DEAD-4343-A363-B9098B0B85DC}" destId="{7D1A74C0-C6D2-48CE-885C-595362DF12B1}" srcOrd="1" destOrd="0" presId="urn:microsoft.com/office/officeart/2005/8/layout/orgChart1"/>
    <dgm:cxn modelId="{2B3C704D-AB64-40FE-B549-B42E23329E4B}" type="presParOf" srcId="{7D1A74C0-C6D2-48CE-885C-595362DF12B1}" destId="{035BB621-E051-4907-828D-6FA2BC541590}" srcOrd="0" destOrd="0" presId="urn:microsoft.com/office/officeart/2005/8/layout/orgChart1"/>
    <dgm:cxn modelId="{F79E7777-58D4-4042-B36D-3478337C884C}" type="presParOf" srcId="{7D1A74C0-C6D2-48CE-885C-595362DF12B1}" destId="{40655892-2DFC-49D0-AF3C-D64E5A4A87C8}" srcOrd="1" destOrd="0" presId="urn:microsoft.com/office/officeart/2005/8/layout/orgChart1"/>
    <dgm:cxn modelId="{F434FC0D-9709-4D42-9820-4F872C8F3435}" type="presParOf" srcId="{40655892-2DFC-49D0-AF3C-D64E5A4A87C8}" destId="{B000A258-8F99-4FC3-BB43-29AC16650B43}" srcOrd="0" destOrd="0" presId="urn:microsoft.com/office/officeart/2005/8/layout/orgChart1"/>
    <dgm:cxn modelId="{759E045D-793E-4927-A514-73C0C274E266}" type="presParOf" srcId="{B000A258-8F99-4FC3-BB43-29AC16650B43}" destId="{D01A1409-1971-4B5F-B815-DF2C12B2E75C}" srcOrd="0" destOrd="0" presId="urn:microsoft.com/office/officeart/2005/8/layout/orgChart1"/>
    <dgm:cxn modelId="{85A02E6A-2B7F-42E0-AB51-31AF97747A9C}" type="presParOf" srcId="{B000A258-8F99-4FC3-BB43-29AC16650B43}" destId="{EAE83662-145E-45B1-95DC-E6F76427ADB9}" srcOrd="1" destOrd="0" presId="urn:microsoft.com/office/officeart/2005/8/layout/orgChart1"/>
    <dgm:cxn modelId="{EFE6BA72-F8FA-4E3A-8E6D-7C0A5110B218}" type="presParOf" srcId="{40655892-2DFC-49D0-AF3C-D64E5A4A87C8}" destId="{CEF449D9-3C19-4895-94E9-B2E013AB2E87}" srcOrd="1" destOrd="0" presId="urn:microsoft.com/office/officeart/2005/8/layout/orgChart1"/>
    <dgm:cxn modelId="{73BC3628-D292-4B29-B015-56CA10E32640}" type="presParOf" srcId="{40655892-2DFC-49D0-AF3C-D64E5A4A87C8}" destId="{921BD48A-9476-4679-967D-76715CC9D96F}" srcOrd="2" destOrd="0" presId="urn:microsoft.com/office/officeart/2005/8/layout/orgChart1"/>
    <dgm:cxn modelId="{116BA3B6-17FE-4625-B346-CDE8C387557B}" type="presParOf" srcId="{D90FA743-DEAD-4343-A363-B9098B0B85DC}" destId="{E7DF3E9F-B1E9-4ABC-B3CA-18225CBE07DB}" srcOrd="2" destOrd="0" presId="urn:microsoft.com/office/officeart/2005/8/layout/orgChart1"/>
    <dgm:cxn modelId="{7E12913F-462E-4405-BD91-38114F77AE78}" type="presParOf" srcId="{A8D2920B-BA44-4A37-920C-FA99FAE92617}" destId="{08025911-81B8-4E28-89D7-E35D0F22BD16}" srcOrd="4" destOrd="0" presId="urn:microsoft.com/office/officeart/2005/8/layout/orgChart1"/>
    <dgm:cxn modelId="{53717603-6C4C-4F8F-84B5-826BC69E9350}" type="presParOf" srcId="{A8D2920B-BA44-4A37-920C-FA99FAE92617}" destId="{96ABFDDD-36A8-49E3-83EF-7449AC78C4FF}" srcOrd="5" destOrd="0" presId="urn:microsoft.com/office/officeart/2005/8/layout/orgChart1"/>
    <dgm:cxn modelId="{E7B9E368-183A-4BCC-886E-E64D914B4C41}" type="presParOf" srcId="{96ABFDDD-36A8-49E3-83EF-7449AC78C4FF}" destId="{56940F08-AF34-40AA-8D5C-4C28592543B6}" srcOrd="0" destOrd="0" presId="urn:microsoft.com/office/officeart/2005/8/layout/orgChart1"/>
    <dgm:cxn modelId="{6D945484-2711-4591-8C10-07093D3DFD71}" type="presParOf" srcId="{56940F08-AF34-40AA-8D5C-4C28592543B6}" destId="{90DD4EE4-EDDF-44E2-821D-C9EA3B908AE9}" srcOrd="0" destOrd="0" presId="urn:microsoft.com/office/officeart/2005/8/layout/orgChart1"/>
    <dgm:cxn modelId="{9242845D-1CCC-487E-B104-0EBF47585BFF}" type="presParOf" srcId="{56940F08-AF34-40AA-8D5C-4C28592543B6}" destId="{B80B5D00-FA2C-451C-9C34-C78C37F8818E}" srcOrd="1" destOrd="0" presId="urn:microsoft.com/office/officeart/2005/8/layout/orgChart1"/>
    <dgm:cxn modelId="{1755D77B-3F2D-44CD-9A3D-DA1B8B867426}" type="presParOf" srcId="{96ABFDDD-36A8-49E3-83EF-7449AC78C4FF}" destId="{5CFE4442-6F26-4426-B2EF-BE6DCC716CC7}" srcOrd="1" destOrd="0" presId="urn:microsoft.com/office/officeart/2005/8/layout/orgChart1"/>
    <dgm:cxn modelId="{AB6FD3C4-2F90-46A9-A345-B760B174123E}" type="presParOf" srcId="{5CFE4442-6F26-4426-B2EF-BE6DCC716CC7}" destId="{8CB4A3FE-DEE9-4185-8823-19B2B65F8123}" srcOrd="0" destOrd="0" presId="urn:microsoft.com/office/officeart/2005/8/layout/orgChart1"/>
    <dgm:cxn modelId="{3B765799-C357-468A-A522-26516AF8701B}" type="presParOf" srcId="{5CFE4442-6F26-4426-B2EF-BE6DCC716CC7}" destId="{1563388D-134D-4B98-8D2A-534F1C338508}" srcOrd="1" destOrd="0" presId="urn:microsoft.com/office/officeart/2005/8/layout/orgChart1"/>
    <dgm:cxn modelId="{7AE6A8CC-3ABA-41A8-86CD-651880D6B363}" type="presParOf" srcId="{1563388D-134D-4B98-8D2A-534F1C338508}" destId="{A5AE6948-6921-4B33-9F16-CEB8D0856C8E}" srcOrd="0" destOrd="0" presId="urn:microsoft.com/office/officeart/2005/8/layout/orgChart1"/>
    <dgm:cxn modelId="{54BEE32A-46AA-493E-A823-D7665CBF6974}" type="presParOf" srcId="{A5AE6948-6921-4B33-9F16-CEB8D0856C8E}" destId="{0D010DBB-47AC-4F0B-9A00-F8A9B54761E1}" srcOrd="0" destOrd="0" presId="urn:microsoft.com/office/officeart/2005/8/layout/orgChart1"/>
    <dgm:cxn modelId="{8956C5D9-92E9-4656-BEBF-9090EFCC5981}" type="presParOf" srcId="{A5AE6948-6921-4B33-9F16-CEB8D0856C8E}" destId="{417C9336-D68F-4BBA-9116-93F66FE9BA1E}" srcOrd="1" destOrd="0" presId="urn:microsoft.com/office/officeart/2005/8/layout/orgChart1"/>
    <dgm:cxn modelId="{EBBFA46D-F4E8-49F0-B6CA-62385A3561B0}" type="presParOf" srcId="{1563388D-134D-4B98-8D2A-534F1C338508}" destId="{5363F4B9-693C-49BA-9DF6-D8716F53D3D3}" srcOrd="1" destOrd="0" presId="urn:microsoft.com/office/officeart/2005/8/layout/orgChart1"/>
    <dgm:cxn modelId="{9F7CA02B-1022-4586-9B44-BE2A5BD85AE6}" type="presParOf" srcId="{1563388D-134D-4B98-8D2A-534F1C338508}" destId="{F584ACCB-2762-4D37-BE8B-CD0857E10C2E}" srcOrd="2" destOrd="0" presId="urn:microsoft.com/office/officeart/2005/8/layout/orgChart1"/>
    <dgm:cxn modelId="{907CBD08-4B7C-4216-80CB-7940CA32436F}" type="presParOf" srcId="{96ABFDDD-36A8-49E3-83EF-7449AC78C4FF}" destId="{C450CB63-99C0-41D9-A856-6C64D080C4BA}" srcOrd="2" destOrd="0" presId="urn:microsoft.com/office/officeart/2005/8/layout/orgChart1"/>
    <dgm:cxn modelId="{B5BFBB9C-F3C2-434C-83A9-58EF9BD376AD}" type="presParOf" srcId="{23C68F48-9C5C-4161-BB8F-BE7DA7E201D1}" destId="{C13D1EEA-E390-45FB-BFC4-6295A8DC2BA1}" srcOrd="2" destOrd="0" presId="urn:microsoft.com/office/officeart/2005/8/layout/orgChart1"/>
    <dgm:cxn modelId="{DC2E2F1B-EDF5-4D98-A4F6-355E9F3BA7A8}" type="presParOf" srcId="{A34D0E2D-828F-4E80-84EF-5740D8FD0EE8}" destId="{29DA13E7-3F7F-465C-ACC1-1BB97365DF6E}" srcOrd="2" destOrd="0" presId="urn:microsoft.com/office/officeart/2005/8/layout/orgChart1"/>
    <dgm:cxn modelId="{EDAF2844-209D-4DF1-8D12-CF5C9EC75478}" type="presParOf" srcId="{D388B6C5-BCB4-4934-AE50-4054E2A206CB}" destId="{E100426F-28FD-4987-A47B-F47EA90C683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EFB79B-DF30-4122-AC22-0D0795A6DD14}" type="doc">
      <dgm:prSet loTypeId="urn:microsoft.com/office/officeart/2005/8/layout/orgChart1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pPr rtl="1"/>
          <a:endParaRPr lang="fa-IR"/>
        </a:p>
      </dgm:t>
    </dgm:pt>
    <dgm:pt modelId="{D356E2D5-DEB2-4C99-B74A-E31CBBD411B7}">
      <dgm:prSet phldrT="[Text]"/>
      <dgm:spPr/>
      <dgm:t>
        <a:bodyPr/>
        <a:lstStyle/>
        <a:p>
          <a:pPr rtl="1"/>
          <a:r>
            <a:rPr lang="en-US" b="0" smtClean="0">
              <a:solidFill>
                <a:schemeClr val="bg1"/>
              </a:solidFill>
            </a:rPr>
            <a:t>evaluation metrics</a:t>
          </a:r>
          <a:endParaRPr lang="fa-IR" b="0" dirty="0">
            <a:solidFill>
              <a:schemeClr val="bg1"/>
            </a:solidFill>
          </a:endParaRPr>
        </a:p>
      </dgm:t>
    </dgm:pt>
    <dgm:pt modelId="{063D855D-B83B-42FC-B951-C4DBE4351961}" type="parTrans" cxnId="{2394A65B-BD97-4A78-9891-2859EAEBBA69}">
      <dgm:prSet/>
      <dgm:spPr/>
      <dgm:t>
        <a:bodyPr/>
        <a:lstStyle/>
        <a:p>
          <a:pPr rtl="1"/>
          <a:endParaRPr lang="fa-IR" b="0">
            <a:solidFill>
              <a:schemeClr val="bg1"/>
            </a:solidFill>
          </a:endParaRPr>
        </a:p>
      </dgm:t>
    </dgm:pt>
    <dgm:pt modelId="{ECA852C1-3ECC-4656-B453-8B231AE3AB1F}" type="sibTrans" cxnId="{2394A65B-BD97-4A78-9891-2859EAEBBA69}">
      <dgm:prSet/>
      <dgm:spPr/>
      <dgm:t>
        <a:bodyPr/>
        <a:lstStyle/>
        <a:p>
          <a:pPr rtl="1"/>
          <a:endParaRPr lang="fa-IR" b="0">
            <a:solidFill>
              <a:schemeClr val="bg1"/>
            </a:solidFill>
          </a:endParaRPr>
        </a:p>
      </dgm:t>
    </dgm:pt>
    <dgm:pt modelId="{0EA49546-E720-41BF-B81F-C43A2EE34E27}">
      <dgm:prSet phldrT="[Text]"/>
      <dgm:spPr/>
      <dgm:t>
        <a:bodyPr/>
        <a:lstStyle/>
        <a:p>
          <a:pPr rtl="1"/>
          <a:r>
            <a:rPr lang="en-US" b="0" dirty="0" smtClean="0">
              <a:solidFill>
                <a:schemeClr val="bg1"/>
              </a:solidFill>
            </a:rPr>
            <a:t>Precision/Recall</a:t>
          </a:r>
          <a:endParaRPr lang="fa-IR" b="0" dirty="0">
            <a:solidFill>
              <a:schemeClr val="bg1"/>
            </a:solidFill>
          </a:endParaRPr>
        </a:p>
      </dgm:t>
    </dgm:pt>
    <dgm:pt modelId="{A4DBBF0D-A2F1-4B17-8C5E-1C1CCE8B4022}" type="parTrans" cxnId="{11E56FF9-1D7A-43D1-BC42-29D31050D2F0}">
      <dgm:prSet/>
      <dgm:spPr/>
      <dgm:t>
        <a:bodyPr/>
        <a:lstStyle/>
        <a:p>
          <a:pPr rtl="1"/>
          <a:endParaRPr lang="fa-IR" b="0">
            <a:solidFill>
              <a:schemeClr val="bg1"/>
            </a:solidFill>
          </a:endParaRPr>
        </a:p>
      </dgm:t>
    </dgm:pt>
    <dgm:pt modelId="{931A0913-3CC6-414C-BAD0-F40F749A1FAD}" type="sibTrans" cxnId="{11E56FF9-1D7A-43D1-BC42-29D31050D2F0}">
      <dgm:prSet/>
      <dgm:spPr/>
      <dgm:t>
        <a:bodyPr/>
        <a:lstStyle/>
        <a:p>
          <a:pPr rtl="1"/>
          <a:endParaRPr lang="fa-IR" b="0">
            <a:solidFill>
              <a:schemeClr val="bg1"/>
            </a:solidFill>
          </a:endParaRPr>
        </a:p>
      </dgm:t>
    </dgm:pt>
    <dgm:pt modelId="{B1860150-FC76-4F6A-B9CF-10F0FC24084F}">
      <dgm:prSet phldrT="[Text]"/>
      <dgm:spPr/>
      <dgm:t>
        <a:bodyPr/>
        <a:lstStyle/>
        <a:p>
          <a:pPr rtl="0"/>
          <a:r>
            <a:rPr lang="en-US" b="0" dirty="0" smtClean="0">
              <a:solidFill>
                <a:schemeClr val="bg1"/>
              </a:solidFill>
            </a:rPr>
            <a:t>F-measure  /  </a:t>
          </a:r>
        </a:p>
        <a:p>
          <a:pPr rtl="0"/>
          <a:r>
            <a:rPr lang="en-US" b="0" dirty="0" smtClean="0">
              <a:solidFill>
                <a:schemeClr val="bg1"/>
              </a:solidFill>
            </a:rPr>
            <a:t>F</a:t>
          </a:r>
          <a:r>
            <a:rPr lang="en-US" b="0" baseline="-25000" dirty="0" smtClean="0">
              <a:solidFill>
                <a:schemeClr val="bg1"/>
              </a:solidFill>
            </a:rPr>
            <a:t>1</a:t>
          </a:r>
          <a:r>
            <a:rPr lang="en-US" b="0" dirty="0" smtClean="0">
              <a:solidFill>
                <a:schemeClr val="bg1"/>
              </a:solidFill>
            </a:rPr>
            <a:t>-score</a:t>
          </a:r>
          <a:endParaRPr lang="fa-IR" b="0" dirty="0">
            <a:solidFill>
              <a:schemeClr val="bg1"/>
            </a:solidFill>
          </a:endParaRPr>
        </a:p>
      </dgm:t>
    </dgm:pt>
    <dgm:pt modelId="{2E894AF4-4C43-4BEA-89F3-D8F2FAC12BAE}" type="parTrans" cxnId="{BECCA86E-FF3F-491E-A3DC-30671504974A}">
      <dgm:prSet/>
      <dgm:spPr/>
      <dgm:t>
        <a:bodyPr/>
        <a:lstStyle/>
        <a:p>
          <a:pPr rtl="1"/>
          <a:endParaRPr lang="fa-IR" b="0">
            <a:solidFill>
              <a:schemeClr val="bg1"/>
            </a:solidFill>
          </a:endParaRPr>
        </a:p>
      </dgm:t>
    </dgm:pt>
    <dgm:pt modelId="{0CE785F7-26B3-4640-B6B4-DB8DB7DD2B45}" type="sibTrans" cxnId="{BECCA86E-FF3F-491E-A3DC-30671504974A}">
      <dgm:prSet/>
      <dgm:spPr/>
      <dgm:t>
        <a:bodyPr/>
        <a:lstStyle/>
        <a:p>
          <a:pPr rtl="1"/>
          <a:endParaRPr lang="fa-IR" b="0">
            <a:solidFill>
              <a:schemeClr val="bg1"/>
            </a:solidFill>
          </a:endParaRPr>
        </a:p>
      </dgm:t>
    </dgm:pt>
    <dgm:pt modelId="{E7F38CDB-2F8E-4BD3-BB54-14558102FE6D}">
      <dgm:prSet phldrT="[Text]"/>
      <dgm:spPr/>
      <dgm:t>
        <a:bodyPr/>
        <a:lstStyle/>
        <a:p>
          <a:pPr rtl="1"/>
          <a:r>
            <a:rPr lang="en-US" b="0" dirty="0" err="1" smtClean="0">
              <a:solidFill>
                <a:schemeClr val="bg1"/>
              </a:solidFill>
            </a:rPr>
            <a:t>Gini</a:t>
          </a:r>
          <a:r>
            <a:rPr lang="en-US" b="0" dirty="0" smtClean="0">
              <a:solidFill>
                <a:schemeClr val="bg1"/>
              </a:solidFill>
            </a:rPr>
            <a:t> Coefficient</a:t>
          </a:r>
          <a:endParaRPr lang="fa-IR" b="0" dirty="0">
            <a:solidFill>
              <a:schemeClr val="bg1"/>
            </a:solidFill>
          </a:endParaRPr>
        </a:p>
      </dgm:t>
    </dgm:pt>
    <dgm:pt modelId="{2A893147-75A8-43C4-B95B-6E6D064CFA8F}" type="parTrans" cxnId="{693BDD76-4409-46D7-BEEE-6BE124841DEB}">
      <dgm:prSet/>
      <dgm:spPr/>
      <dgm:t>
        <a:bodyPr/>
        <a:lstStyle/>
        <a:p>
          <a:pPr rtl="1"/>
          <a:endParaRPr lang="fa-IR" b="0">
            <a:solidFill>
              <a:schemeClr val="bg1"/>
            </a:solidFill>
          </a:endParaRPr>
        </a:p>
      </dgm:t>
    </dgm:pt>
    <dgm:pt modelId="{50524723-52AA-4C0F-B842-DB00B85CBF7D}" type="sibTrans" cxnId="{693BDD76-4409-46D7-BEEE-6BE124841DEB}">
      <dgm:prSet/>
      <dgm:spPr/>
      <dgm:t>
        <a:bodyPr/>
        <a:lstStyle/>
        <a:p>
          <a:pPr rtl="1"/>
          <a:endParaRPr lang="fa-IR" b="0">
            <a:solidFill>
              <a:schemeClr val="bg1"/>
            </a:solidFill>
          </a:endParaRPr>
        </a:p>
      </dgm:t>
    </dgm:pt>
    <dgm:pt modelId="{0227D833-28B8-44D8-97FB-7BEC8058766E}">
      <dgm:prSet phldrT="[Text]"/>
      <dgm:spPr/>
      <dgm:t>
        <a:bodyPr/>
        <a:lstStyle/>
        <a:p>
          <a:pPr rtl="1"/>
          <a:r>
            <a:rPr lang="en-US" b="0" dirty="0" smtClean="0">
              <a:solidFill>
                <a:schemeClr val="bg1"/>
              </a:solidFill>
            </a:rPr>
            <a:t>Specificity/Sensitivity</a:t>
          </a:r>
          <a:endParaRPr lang="fa-IR" b="0" dirty="0">
            <a:solidFill>
              <a:schemeClr val="bg1"/>
            </a:solidFill>
          </a:endParaRPr>
        </a:p>
      </dgm:t>
    </dgm:pt>
    <dgm:pt modelId="{09158109-668A-425E-953D-E02B1BBBEEC2}" type="parTrans" cxnId="{E20FEAFA-C7EC-4870-AA4C-D79564865A79}">
      <dgm:prSet/>
      <dgm:spPr/>
      <dgm:t>
        <a:bodyPr/>
        <a:lstStyle/>
        <a:p>
          <a:pPr rtl="1"/>
          <a:endParaRPr lang="fa-IR" b="0">
            <a:solidFill>
              <a:schemeClr val="bg1"/>
            </a:solidFill>
          </a:endParaRPr>
        </a:p>
      </dgm:t>
    </dgm:pt>
    <dgm:pt modelId="{1BF57977-D77E-4566-9CB8-1F89BBA17184}" type="sibTrans" cxnId="{E20FEAFA-C7EC-4870-AA4C-D79564865A79}">
      <dgm:prSet/>
      <dgm:spPr/>
      <dgm:t>
        <a:bodyPr/>
        <a:lstStyle/>
        <a:p>
          <a:pPr rtl="1"/>
          <a:endParaRPr lang="fa-IR" b="0">
            <a:solidFill>
              <a:schemeClr val="bg1"/>
            </a:solidFill>
          </a:endParaRPr>
        </a:p>
      </dgm:t>
    </dgm:pt>
    <dgm:pt modelId="{CE19EA1F-C569-4869-B13F-E822F7CF3A49}">
      <dgm:prSet phldrT="[Text]"/>
      <dgm:spPr/>
      <dgm:t>
        <a:bodyPr/>
        <a:lstStyle/>
        <a:p>
          <a:pPr rtl="1"/>
          <a:r>
            <a:rPr lang="en-US" b="0" dirty="0" smtClean="0">
              <a:solidFill>
                <a:schemeClr val="bg1"/>
              </a:solidFill>
            </a:rPr>
            <a:t>AUC</a:t>
          </a:r>
          <a:endParaRPr lang="fa-IR" b="0" dirty="0">
            <a:solidFill>
              <a:schemeClr val="bg1"/>
            </a:solidFill>
          </a:endParaRPr>
        </a:p>
      </dgm:t>
    </dgm:pt>
    <dgm:pt modelId="{24F5E4A8-FEAC-46B0-B70A-EB9F31425161}" type="parTrans" cxnId="{7F0D82E8-E08C-4F82-8600-A86D61B67A03}">
      <dgm:prSet/>
      <dgm:spPr/>
      <dgm:t>
        <a:bodyPr/>
        <a:lstStyle/>
        <a:p>
          <a:pPr rtl="1"/>
          <a:endParaRPr lang="fa-IR" b="0">
            <a:solidFill>
              <a:schemeClr val="bg1"/>
            </a:solidFill>
          </a:endParaRPr>
        </a:p>
      </dgm:t>
    </dgm:pt>
    <dgm:pt modelId="{FF3D8E7C-C567-46ED-8247-2047DB7B6A6A}" type="sibTrans" cxnId="{7F0D82E8-E08C-4F82-8600-A86D61B67A03}">
      <dgm:prSet/>
      <dgm:spPr/>
      <dgm:t>
        <a:bodyPr/>
        <a:lstStyle/>
        <a:p>
          <a:pPr rtl="1"/>
          <a:endParaRPr lang="fa-IR" b="0">
            <a:solidFill>
              <a:schemeClr val="bg1"/>
            </a:solidFill>
          </a:endParaRPr>
        </a:p>
      </dgm:t>
    </dgm:pt>
    <dgm:pt modelId="{DBFA64FC-ED0C-4DE6-91C1-5F3BB2C22A3A}">
      <dgm:prSet phldrT="[Text]"/>
      <dgm:spPr/>
      <dgm:t>
        <a:bodyPr/>
        <a:lstStyle/>
        <a:p>
          <a:pPr rtl="1"/>
          <a:r>
            <a:rPr lang="en-US" b="0" dirty="0" smtClean="0">
              <a:solidFill>
                <a:schemeClr val="bg1"/>
              </a:solidFill>
            </a:rPr>
            <a:t>multiplication</a:t>
          </a:r>
          <a:endParaRPr lang="fa-IR" b="0" dirty="0">
            <a:solidFill>
              <a:schemeClr val="bg1"/>
            </a:solidFill>
          </a:endParaRPr>
        </a:p>
      </dgm:t>
    </dgm:pt>
    <dgm:pt modelId="{8D72322C-928D-4721-BB8F-045116266B56}" type="parTrans" cxnId="{1E06DFBF-E87D-42DE-A969-06C78857D0B8}">
      <dgm:prSet/>
      <dgm:spPr/>
      <dgm:t>
        <a:bodyPr/>
        <a:lstStyle/>
        <a:p>
          <a:pPr rtl="1"/>
          <a:endParaRPr lang="fa-IR" b="0">
            <a:solidFill>
              <a:schemeClr val="bg1"/>
            </a:solidFill>
          </a:endParaRPr>
        </a:p>
      </dgm:t>
    </dgm:pt>
    <dgm:pt modelId="{9EF2F4CE-BE33-4679-B099-2A8AFDFA43B8}" type="sibTrans" cxnId="{1E06DFBF-E87D-42DE-A969-06C78857D0B8}">
      <dgm:prSet/>
      <dgm:spPr/>
      <dgm:t>
        <a:bodyPr/>
        <a:lstStyle/>
        <a:p>
          <a:pPr rtl="1"/>
          <a:endParaRPr lang="fa-IR" b="0">
            <a:solidFill>
              <a:schemeClr val="bg1"/>
            </a:solidFill>
          </a:endParaRPr>
        </a:p>
      </dgm:t>
    </dgm:pt>
    <dgm:pt modelId="{1BEE0630-CEDA-45D6-9A4E-FBC5B6B8D266}">
      <dgm:prSet phldrT="[Text]"/>
      <dgm:spPr/>
      <dgm:t>
        <a:bodyPr/>
        <a:lstStyle/>
        <a:p>
          <a:pPr rtl="1"/>
          <a:r>
            <a:rPr lang="en-US" b="0" dirty="0" smtClean="0">
              <a:solidFill>
                <a:schemeClr val="bg1"/>
              </a:solidFill>
            </a:rPr>
            <a:t>Accuracy</a:t>
          </a:r>
          <a:endParaRPr lang="fa-IR" b="0" dirty="0">
            <a:solidFill>
              <a:schemeClr val="bg1"/>
            </a:solidFill>
          </a:endParaRPr>
        </a:p>
      </dgm:t>
    </dgm:pt>
    <dgm:pt modelId="{A27A2807-FF50-4048-9EE3-9F75FBEFE24D}" type="parTrans" cxnId="{CC66D7F2-E0C2-4493-83C6-D588616B979B}">
      <dgm:prSet/>
      <dgm:spPr/>
      <dgm:t>
        <a:bodyPr/>
        <a:lstStyle/>
        <a:p>
          <a:pPr rtl="1"/>
          <a:endParaRPr lang="fa-IR" b="0">
            <a:solidFill>
              <a:schemeClr val="bg1"/>
            </a:solidFill>
          </a:endParaRPr>
        </a:p>
      </dgm:t>
    </dgm:pt>
    <dgm:pt modelId="{87FF3C3F-4138-4383-A0F2-C32FEE7843E5}" type="sibTrans" cxnId="{CC66D7F2-E0C2-4493-83C6-D588616B979B}">
      <dgm:prSet/>
      <dgm:spPr/>
      <dgm:t>
        <a:bodyPr/>
        <a:lstStyle/>
        <a:p>
          <a:pPr rtl="1"/>
          <a:endParaRPr lang="fa-IR" b="0">
            <a:solidFill>
              <a:schemeClr val="bg1"/>
            </a:solidFill>
          </a:endParaRPr>
        </a:p>
      </dgm:t>
    </dgm:pt>
    <dgm:pt modelId="{265D14C9-420B-4B62-9FB8-EDE52B18ED17}" type="pres">
      <dgm:prSet presAssocID="{B4EFB79B-DF30-4122-AC22-0D0795A6DD1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rtl="1"/>
          <a:endParaRPr lang="fa-IR"/>
        </a:p>
      </dgm:t>
    </dgm:pt>
    <dgm:pt modelId="{FE5F0709-6CF4-45AB-8F78-5367B8B6A5D6}" type="pres">
      <dgm:prSet presAssocID="{D356E2D5-DEB2-4C99-B74A-E31CBBD411B7}" presName="hierRoot1" presStyleCnt="0">
        <dgm:presLayoutVars>
          <dgm:hierBranch val="init"/>
        </dgm:presLayoutVars>
      </dgm:prSet>
      <dgm:spPr/>
    </dgm:pt>
    <dgm:pt modelId="{AAC1EFDB-7DD2-4B2F-A794-6E8F0E1C3245}" type="pres">
      <dgm:prSet presAssocID="{D356E2D5-DEB2-4C99-B74A-E31CBBD411B7}" presName="rootComposite1" presStyleCnt="0"/>
      <dgm:spPr/>
    </dgm:pt>
    <dgm:pt modelId="{08DAB6A5-0AB4-4A6F-BDBB-E7A7D05A9310}" type="pres">
      <dgm:prSet presAssocID="{D356E2D5-DEB2-4C99-B74A-E31CBBD411B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pPr rtl="1"/>
          <a:endParaRPr lang="fa-IR"/>
        </a:p>
      </dgm:t>
    </dgm:pt>
    <dgm:pt modelId="{12BC944B-7D29-4FE0-90E0-DA4F190E6FD3}" type="pres">
      <dgm:prSet presAssocID="{D356E2D5-DEB2-4C99-B74A-E31CBBD411B7}" presName="rootConnector1" presStyleLbl="node1" presStyleIdx="0" presStyleCnt="0"/>
      <dgm:spPr/>
      <dgm:t>
        <a:bodyPr/>
        <a:lstStyle/>
        <a:p>
          <a:pPr rtl="1"/>
          <a:endParaRPr lang="fa-IR"/>
        </a:p>
      </dgm:t>
    </dgm:pt>
    <dgm:pt modelId="{46BE618F-2EC9-4D5A-B05E-B77C18C4F7FD}" type="pres">
      <dgm:prSet presAssocID="{D356E2D5-DEB2-4C99-B74A-E31CBBD411B7}" presName="hierChild2" presStyleCnt="0"/>
      <dgm:spPr/>
    </dgm:pt>
    <dgm:pt modelId="{C86720E3-64CE-44B3-A314-4C47B9EF558F}" type="pres">
      <dgm:prSet presAssocID="{A27A2807-FF50-4048-9EE3-9F75FBEFE24D}" presName="Name37" presStyleLbl="parChTrans1D2" presStyleIdx="0" presStyleCnt="5"/>
      <dgm:spPr/>
      <dgm:t>
        <a:bodyPr/>
        <a:lstStyle/>
        <a:p>
          <a:pPr rtl="1"/>
          <a:endParaRPr lang="fa-IR"/>
        </a:p>
      </dgm:t>
    </dgm:pt>
    <dgm:pt modelId="{0A553142-550B-4261-932F-E5A59C0563BB}" type="pres">
      <dgm:prSet presAssocID="{1BEE0630-CEDA-45D6-9A4E-FBC5B6B8D266}" presName="hierRoot2" presStyleCnt="0">
        <dgm:presLayoutVars>
          <dgm:hierBranch val="init"/>
        </dgm:presLayoutVars>
      </dgm:prSet>
      <dgm:spPr/>
    </dgm:pt>
    <dgm:pt modelId="{C921E18F-403F-4FEE-9E27-7AF304095F9A}" type="pres">
      <dgm:prSet presAssocID="{1BEE0630-CEDA-45D6-9A4E-FBC5B6B8D266}" presName="rootComposite" presStyleCnt="0"/>
      <dgm:spPr/>
    </dgm:pt>
    <dgm:pt modelId="{784425AF-DC68-49B8-9DDA-37755EB4185D}" type="pres">
      <dgm:prSet presAssocID="{1BEE0630-CEDA-45D6-9A4E-FBC5B6B8D266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pPr rtl="1"/>
          <a:endParaRPr lang="fa-IR"/>
        </a:p>
      </dgm:t>
    </dgm:pt>
    <dgm:pt modelId="{665FF3A1-7369-469E-B166-6A1116261516}" type="pres">
      <dgm:prSet presAssocID="{1BEE0630-CEDA-45D6-9A4E-FBC5B6B8D266}" presName="rootConnector" presStyleLbl="node2" presStyleIdx="0" presStyleCnt="5"/>
      <dgm:spPr/>
      <dgm:t>
        <a:bodyPr/>
        <a:lstStyle/>
        <a:p>
          <a:pPr rtl="1"/>
          <a:endParaRPr lang="fa-IR"/>
        </a:p>
      </dgm:t>
    </dgm:pt>
    <dgm:pt modelId="{7AD6B602-2597-4C52-AA9E-C1822A9AFF27}" type="pres">
      <dgm:prSet presAssocID="{1BEE0630-CEDA-45D6-9A4E-FBC5B6B8D266}" presName="hierChild4" presStyleCnt="0"/>
      <dgm:spPr/>
    </dgm:pt>
    <dgm:pt modelId="{FDA950BF-5837-4474-812C-AB45B7F76B08}" type="pres">
      <dgm:prSet presAssocID="{1BEE0630-CEDA-45D6-9A4E-FBC5B6B8D266}" presName="hierChild5" presStyleCnt="0"/>
      <dgm:spPr/>
    </dgm:pt>
    <dgm:pt modelId="{943DD083-C7A9-4029-BE94-11D6EC12B50B}" type="pres">
      <dgm:prSet presAssocID="{A4DBBF0D-A2F1-4B17-8C5E-1C1CCE8B4022}" presName="Name37" presStyleLbl="parChTrans1D2" presStyleIdx="1" presStyleCnt="5"/>
      <dgm:spPr/>
      <dgm:t>
        <a:bodyPr/>
        <a:lstStyle/>
        <a:p>
          <a:pPr rtl="1"/>
          <a:endParaRPr lang="fa-IR"/>
        </a:p>
      </dgm:t>
    </dgm:pt>
    <dgm:pt modelId="{F31B1193-DFAC-461E-8FA4-D74FC9BBB166}" type="pres">
      <dgm:prSet presAssocID="{0EA49546-E720-41BF-B81F-C43A2EE34E27}" presName="hierRoot2" presStyleCnt="0">
        <dgm:presLayoutVars>
          <dgm:hierBranch val="init"/>
        </dgm:presLayoutVars>
      </dgm:prSet>
      <dgm:spPr/>
    </dgm:pt>
    <dgm:pt modelId="{99773094-9028-4875-8051-2F3EED3BD9E1}" type="pres">
      <dgm:prSet presAssocID="{0EA49546-E720-41BF-B81F-C43A2EE34E27}" presName="rootComposite" presStyleCnt="0"/>
      <dgm:spPr/>
    </dgm:pt>
    <dgm:pt modelId="{68D31B40-2D0C-46CC-9A89-ECBE2CA9BB21}" type="pres">
      <dgm:prSet presAssocID="{0EA49546-E720-41BF-B81F-C43A2EE34E27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pPr rtl="1"/>
          <a:endParaRPr lang="fa-IR"/>
        </a:p>
      </dgm:t>
    </dgm:pt>
    <dgm:pt modelId="{419A75D9-458B-4DD1-A324-C0ADFC5BC56E}" type="pres">
      <dgm:prSet presAssocID="{0EA49546-E720-41BF-B81F-C43A2EE34E27}" presName="rootConnector" presStyleLbl="node2" presStyleIdx="1" presStyleCnt="5"/>
      <dgm:spPr/>
      <dgm:t>
        <a:bodyPr/>
        <a:lstStyle/>
        <a:p>
          <a:pPr rtl="1"/>
          <a:endParaRPr lang="fa-IR"/>
        </a:p>
      </dgm:t>
    </dgm:pt>
    <dgm:pt modelId="{525ADA4A-4876-42F6-8901-8B933DE4AE22}" type="pres">
      <dgm:prSet presAssocID="{0EA49546-E720-41BF-B81F-C43A2EE34E27}" presName="hierChild4" presStyleCnt="0"/>
      <dgm:spPr/>
    </dgm:pt>
    <dgm:pt modelId="{4647BCAF-8FE9-4078-B130-C1E6EE5FF58E}" type="pres">
      <dgm:prSet presAssocID="{2E894AF4-4C43-4BEA-89F3-D8F2FAC12BAE}" presName="Name37" presStyleLbl="parChTrans1D3" presStyleIdx="0" presStyleCnt="2"/>
      <dgm:spPr/>
      <dgm:t>
        <a:bodyPr/>
        <a:lstStyle/>
        <a:p>
          <a:pPr rtl="1"/>
          <a:endParaRPr lang="fa-IR"/>
        </a:p>
      </dgm:t>
    </dgm:pt>
    <dgm:pt modelId="{64C1A3EB-2C9E-4DF3-AEFB-43CB48BD23E7}" type="pres">
      <dgm:prSet presAssocID="{B1860150-FC76-4F6A-B9CF-10F0FC24084F}" presName="hierRoot2" presStyleCnt="0">
        <dgm:presLayoutVars>
          <dgm:hierBranch val="init"/>
        </dgm:presLayoutVars>
      </dgm:prSet>
      <dgm:spPr/>
    </dgm:pt>
    <dgm:pt modelId="{FCFFB3FC-5EE9-448C-80CF-76812B92AAA9}" type="pres">
      <dgm:prSet presAssocID="{B1860150-FC76-4F6A-B9CF-10F0FC24084F}" presName="rootComposite" presStyleCnt="0"/>
      <dgm:spPr/>
    </dgm:pt>
    <dgm:pt modelId="{19628F6B-9FDD-4834-BF76-D24D488147E3}" type="pres">
      <dgm:prSet presAssocID="{B1860150-FC76-4F6A-B9CF-10F0FC24084F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pPr rtl="1"/>
          <a:endParaRPr lang="fa-IR"/>
        </a:p>
      </dgm:t>
    </dgm:pt>
    <dgm:pt modelId="{FAD6AD99-1737-4FD7-89CA-8505E572C37B}" type="pres">
      <dgm:prSet presAssocID="{B1860150-FC76-4F6A-B9CF-10F0FC24084F}" presName="rootConnector" presStyleLbl="node3" presStyleIdx="0" presStyleCnt="2"/>
      <dgm:spPr/>
      <dgm:t>
        <a:bodyPr/>
        <a:lstStyle/>
        <a:p>
          <a:pPr rtl="1"/>
          <a:endParaRPr lang="fa-IR"/>
        </a:p>
      </dgm:t>
    </dgm:pt>
    <dgm:pt modelId="{E57507E1-5C99-4891-ADE7-3D49AB3F83B2}" type="pres">
      <dgm:prSet presAssocID="{B1860150-FC76-4F6A-B9CF-10F0FC24084F}" presName="hierChild4" presStyleCnt="0"/>
      <dgm:spPr/>
    </dgm:pt>
    <dgm:pt modelId="{C6CAE44A-7E20-4996-82BD-F6046C93FB65}" type="pres">
      <dgm:prSet presAssocID="{B1860150-FC76-4F6A-B9CF-10F0FC24084F}" presName="hierChild5" presStyleCnt="0"/>
      <dgm:spPr/>
    </dgm:pt>
    <dgm:pt modelId="{35F11F30-C4AA-416F-88B6-77CE6BFDF816}" type="pres">
      <dgm:prSet presAssocID="{0EA49546-E720-41BF-B81F-C43A2EE34E27}" presName="hierChild5" presStyleCnt="0"/>
      <dgm:spPr/>
    </dgm:pt>
    <dgm:pt modelId="{2F0DA174-924B-4D87-AF98-FC8B928229C2}" type="pres">
      <dgm:prSet presAssocID="{09158109-668A-425E-953D-E02B1BBBEEC2}" presName="Name37" presStyleLbl="parChTrans1D2" presStyleIdx="2" presStyleCnt="5"/>
      <dgm:spPr/>
      <dgm:t>
        <a:bodyPr/>
        <a:lstStyle/>
        <a:p>
          <a:pPr rtl="1"/>
          <a:endParaRPr lang="fa-IR"/>
        </a:p>
      </dgm:t>
    </dgm:pt>
    <dgm:pt modelId="{6B76B105-FB3C-441F-96E3-23A936CD1791}" type="pres">
      <dgm:prSet presAssocID="{0227D833-28B8-44D8-97FB-7BEC8058766E}" presName="hierRoot2" presStyleCnt="0">
        <dgm:presLayoutVars>
          <dgm:hierBranch val="init"/>
        </dgm:presLayoutVars>
      </dgm:prSet>
      <dgm:spPr/>
    </dgm:pt>
    <dgm:pt modelId="{F810A93C-DF50-4E4A-8504-F7B1FD90E789}" type="pres">
      <dgm:prSet presAssocID="{0227D833-28B8-44D8-97FB-7BEC8058766E}" presName="rootComposite" presStyleCnt="0"/>
      <dgm:spPr/>
    </dgm:pt>
    <dgm:pt modelId="{2061A53F-24BC-462B-86B3-943614AE3E3F}" type="pres">
      <dgm:prSet presAssocID="{0227D833-28B8-44D8-97FB-7BEC8058766E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pPr rtl="1"/>
          <a:endParaRPr lang="fa-IR"/>
        </a:p>
      </dgm:t>
    </dgm:pt>
    <dgm:pt modelId="{4AA69D48-3B95-438F-9E93-43AB5C725124}" type="pres">
      <dgm:prSet presAssocID="{0227D833-28B8-44D8-97FB-7BEC8058766E}" presName="rootConnector" presStyleLbl="node2" presStyleIdx="2" presStyleCnt="5"/>
      <dgm:spPr/>
      <dgm:t>
        <a:bodyPr/>
        <a:lstStyle/>
        <a:p>
          <a:pPr rtl="1"/>
          <a:endParaRPr lang="fa-IR"/>
        </a:p>
      </dgm:t>
    </dgm:pt>
    <dgm:pt modelId="{78CFA12F-ECE8-436D-BD1E-879ADCDC8516}" type="pres">
      <dgm:prSet presAssocID="{0227D833-28B8-44D8-97FB-7BEC8058766E}" presName="hierChild4" presStyleCnt="0"/>
      <dgm:spPr/>
    </dgm:pt>
    <dgm:pt modelId="{5122B644-589B-4F35-90B9-696D028F2DEB}" type="pres">
      <dgm:prSet presAssocID="{8D72322C-928D-4721-BB8F-045116266B56}" presName="Name37" presStyleLbl="parChTrans1D3" presStyleIdx="1" presStyleCnt="2"/>
      <dgm:spPr/>
      <dgm:t>
        <a:bodyPr/>
        <a:lstStyle/>
        <a:p>
          <a:pPr rtl="1"/>
          <a:endParaRPr lang="fa-IR"/>
        </a:p>
      </dgm:t>
    </dgm:pt>
    <dgm:pt modelId="{A8C672D4-8129-4F2A-AFF6-C09C6E628A67}" type="pres">
      <dgm:prSet presAssocID="{DBFA64FC-ED0C-4DE6-91C1-5F3BB2C22A3A}" presName="hierRoot2" presStyleCnt="0">
        <dgm:presLayoutVars>
          <dgm:hierBranch val="init"/>
        </dgm:presLayoutVars>
      </dgm:prSet>
      <dgm:spPr/>
    </dgm:pt>
    <dgm:pt modelId="{315E66AF-0D93-487C-8985-3801836E2477}" type="pres">
      <dgm:prSet presAssocID="{DBFA64FC-ED0C-4DE6-91C1-5F3BB2C22A3A}" presName="rootComposite" presStyleCnt="0"/>
      <dgm:spPr/>
    </dgm:pt>
    <dgm:pt modelId="{E9EA7C66-3F35-4A66-9426-2CE0FD8F5F26}" type="pres">
      <dgm:prSet presAssocID="{DBFA64FC-ED0C-4DE6-91C1-5F3BB2C22A3A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pPr rtl="1"/>
          <a:endParaRPr lang="fa-IR"/>
        </a:p>
      </dgm:t>
    </dgm:pt>
    <dgm:pt modelId="{A70E7BDD-86D9-4757-9F7E-EBB72F9202BA}" type="pres">
      <dgm:prSet presAssocID="{DBFA64FC-ED0C-4DE6-91C1-5F3BB2C22A3A}" presName="rootConnector" presStyleLbl="node3" presStyleIdx="1" presStyleCnt="2"/>
      <dgm:spPr/>
      <dgm:t>
        <a:bodyPr/>
        <a:lstStyle/>
        <a:p>
          <a:pPr rtl="1"/>
          <a:endParaRPr lang="fa-IR"/>
        </a:p>
      </dgm:t>
    </dgm:pt>
    <dgm:pt modelId="{7F9E642A-6260-4049-B70B-62C8D02E2E12}" type="pres">
      <dgm:prSet presAssocID="{DBFA64FC-ED0C-4DE6-91C1-5F3BB2C22A3A}" presName="hierChild4" presStyleCnt="0"/>
      <dgm:spPr/>
    </dgm:pt>
    <dgm:pt modelId="{213ECBCE-C4A8-4B97-B92A-189DBFF8B228}" type="pres">
      <dgm:prSet presAssocID="{DBFA64FC-ED0C-4DE6-91C1-5F3BB2C22A3A}" presName="hierChild5" presStyleCnt="0"/>
      <dgm:spPr/>
    </dgm:pt>
    <dgm:pt modelId="{B30D59F6-1EA6-4C04-92B9-9A94625D4270}" type="pres">
      <dgm:prSet presAssocID="{0227D833-28B8-44D8-97FB-7BEC8058766E}" presName="hierChild5" presStyleCnt="0"/>
      <dgm:spPr/>
    </dgm:pt>
    <dgm:pt modelId="{AF51A6E4-2C39-432E-8ACB-2D98EBA7EEAF}" type="pres">
      <dgm:prSet presAssocID="{24F5E4A8-FEAC-46B0-B70A-EB9F31425161}" presName="Name37" presStyleLbl="parChTrans1D2" presStyleIdx="3" presStyleCnt="5"/>
      <dgm:spPr/>
      <dgm:t>
        <a:bodyPr/>
        <a:lstStyle/>
        <a:p>
          <a:pPr rtl="1"/>
          <a:endParaRPr lang="fa-IR"/>
        </a:p>
      </dgm:t>
    </dgm:pt>
    <dgm:pt modelId="{8059BE8C-27EF-4F5B-95FB-E4228D8B15AD}" type="pres">
      <dgm:prSet presAssocID="{CE19EA1F-C569-4869-B13F-E822F7CF3A49}" presName="hierRoot2" presStyleCnt="0">
        <dgm:presLayoutVars>
          <dgm:hierBranch val="init"/>
        </dgm:presLayoutVars>
      </dgm:prSet>
      <dgm:spPr/>
    </dgm:pt>
    <dgm:pt modelId="{30606898-2B19-446D-96F3-5002D658F4D4}" type="pres">
      <dgm:prSet presAssocID="{CE19EA1F-C569-4869-B13F-E822F7CF3A49}" presName="rootComposite" presStyleCnt="0"/>
      <dgm:spPr/>
    </dgm:pt>
    <dgm:pt modelId="{878206DF-09E4-4471-BCF5-A7E20B68BA86}" type="pres">
      <dgm:prSet presAssocID="{CE19EA1F-C569-4869-B13F-E822F7CF3A49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pPr rtl="1"/>
          <a:endParaRPr lang="fa-IR"/>
        </a:p>
      </dgm:t>
    </dgm:pt>
    <dgm:pt modelId="{0C1A571E-1EA3-4F4F-95B1-78C5E56BF810}" type="pres">
      <dgm:prSet presAssocID="{CE19EA1F-C569-4869-B13F-E822F7CF3A49}" presName="rootConnector" presStyleLbl="node2" presStyleIdx="3" presStyleCnt="5"/>
      <dgm:spPr/>
      <dgm:t>
        <a:bodyPr/>
        <a:lstStyle/>
        <a:p>
          <a:pPr rtl="1"/>
          <a:endParaRPr lang="fa-IR"/>
        </a:p>
      </dgm:t>
    </dgm:pt>
    <dgm:pt modelId="{F723CE14-50BC-4CD5-85F5-5B23131B94A9}" type="pres">
      <dgm:prSet presAssocID="{CE19EA1F-C569-4869-B13F-E822F7CF3A49}" presName="hierChild4" presStyleCnt="0"/>
      <dgm:spPr/>
    </dgm:pt>
    <dgm:pt modelId="{DC4FF3CE-6856-4ABA-AF64-F5E541873320}" type="pres">
      <dgm:prSet presAssocID="{CE19EA1F-C569-4869-B13F-E822F7CF3A49}" presName="hierChild5" presStyleCnt="0"/>
      <dgm:spPr/>
    </dgm:pt>
    <dgm:pt modelId="{27E2EC2B-F0AF-41DB-A89D-A22CC9391509}" type="pres">
      <dgm:prSet presAssocID="{2A893147-75A8-43C4-B95B-6E6D064CFA8F}" presName="Name37" presStyleLbl="parChTrans1D2" presStyleIdx="4" presStyleCnt="5"/>
      <dgm:spPr/>
      <dgm:t>
        <a:bodyPr/>
        <a:lstStyle/>
        <a:p>
          <a:pPr rtl="1"/>
          <a:endParaRPr lang="fa-IR"/>
        </a:p>
      </dgm:t>
    </dgm:pt>
    <dgm:pt modelId="{6BE79529-6533-4232-8425-CE17860BA1B6}" type="pres">
      <dgm:prSet presAssocID="{E7F38CDB-2F8E-4BD3-BB54-14558102FE6D}" presName="hierRoot2" presStyleCnt="0">
        <dgm:presLayoutVars>
          <dgm:hierBranch val="init"/>
        </dgm:presLayoutVars>
      </dgm:prSet>
      <dgm:spPr/>
    </dgm:pt>
    <dgm:pt modelId="{4A9A3C0B-E4A0-4446-8CFF-8445D0BA2543}" type="pres">
      <dgm:prSet presAssocID="{E7F38CDB-2F8E-4BD3-BB54-14558102FE6D}" presName="rootComposite" presStyleCnt="0"/>
      <dgm:spPr/>
    </dgm:pt>
    <dgm:pt modelId="{A9B69EA8-F9E1-4C5F-875E-816DD8560264}" type="pres">
      <dgm:prSet presAssocID="{E7F38CDB-2F8E-4BD3-BB54-14558102FE6D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pPr rtl="1"/>
          <a:endParaRPr lang="fa-IR"/>
        </a:p>
      </dgm:t>
    </dgm:pt>
    <dgm:pt modelId="{FEAE0995-D272-46D7-8A3E-30DADB98667A}" type="pres">
      <dgm:prSet presAssocID="{E7F38CDB-2F8E-4BD3-BB54-14558102FE6D}" presName="rootConnector" presStyleLbl="node2" presStyleIdx="4" presStyleCnt="5"/>
      <dgm:spPr/>
      <dgm:t>
        <a:bodyPr/>
        <a:lstStyle/>
        <a:p>
          <a:pPr rtl="1"/>
          <a:endParaRPr lang="fa-IR"/>
        </a:p>
      </dgm:t>
    </dgm:pt>
    <dgm:pt modelId="{E816DDE8-2520-4019-9A39-8AC6115D0A19}" type="pres">
      <dgm:prSet presAssocID="{E7F38CDB-2F8E-4BD3-BB54-14558102FE6D}" presName="hierChild4" presStyleCnt="0"/>
      <dgm:spPr/>
    </dgm:pt>
    <dgm:pt modelId="{39972F9F-4E5E-4B52-9098-DF9384A26D3B}" type="pres">
      <dgm:prSet presAssocID="{E7F38CDB-2F8E-4BD3-BB54-14558102FE6D}" presName="hierChild5" presStyleCnt="0"/>
      <dgm:spPr/>
    </dgm:pt>
    <dgm:pt modelId="{2408EFE6-6775-4373-9D12-5D7512F2B59E}" type="pres">
      <dgm:prSet presAssocID="{D356E2D5-DEB2-4C99-B74A-E31CBBD411B7}" presName="hierChild3" presStyleCnt="0"/>
      <dgm:spPr/>
    </dgm:pt>
  </dgm:ptLst>
  <dgm:cxnLst>
    <dgm:cxn modelId="{543AEBB9-37DF-471C-B6A6-894AC26C0329}" type="presOf" srcId="{B4EFB79B-DF30-4122-AC22-0D0795A6DD14}" destId="{265D14C9-420B-4B62-9FB8-EDE52B18ED17}" srcOrd="0" destOrd="0" presId="urn:microsoft.com/office/officeart/2005/8/layout/orgChart1"/>
    <dgm:cxn modelId="{1C901722-438F-46CC-B0C1-9412A5632087}" type="presOf" srcId="{2E894AF4-4C43-4BEA-89F3-D8F2FAC12BAE}" destId="{4647BCAF-8FE9-4078-B130-C1E6EE5FF58E}" srcOrd="0" destOrd="0" presId="urn:microsoft.com/office/officeart/2005/8/layout/orgChart1"/>
    <dgm:cxn modelId="{7F0D82E8-E08C-4F82-8600-A86D61B67A03}" srcId="{D356E2D5-DEB2-4C99-B74A-E31CBBD411B7}" destId="{CE19EA1F-C569-4869-B13F-E822F7CF3A49}" srcOrd="3" destOrd="0" parTransId="{24F5E4A8-FEAC-46B0-B70A-EB9F31425161}" sibTransId="{FF3D8E7C-C567-46ED-8247-2047DB7B6A6A}"/>
    <dgm:cxn modelId="{1E06DFBF-E87D-42DE-A969-06C78857D0B8}" srcId="{0227D833-28B8-44D8-97FB-7BEC8058766E}" destId="{DBFA64FC-ED0C-4DE6-91C1-5F3BB2C22A3A}" srcOrd="0" destOrd="0" parTransId="{8D72322C-928D-4721-BB8F-045116266B56}" sibTransId="{9EF2F4CE-BE33-4679-B099-2A8AFDFA43B8}"/>
    <dgm:cxn modelId="{2394A65B-BD97-4A78-9891-2859EAEBBA69}" srcId="{B4EFB79B-DF30-4122-AC22-0D0795A6DD14}" destId="{D356E2D5-DEB2-4C99-B74A-E31CBBD411B7}" srcOrd="0" destOrd="0" parTransId="{063D855D-B83B-42FC-B951-C4DBE4351961}" sibTransId="{ECA852C1-3ECC-4656-B453-8B231AE3AB1F}"/>
    <dgm:cxn modelId="{24A5DBE7-C4F8-4171-8859-35DE9838EC72}" type="presOf" srcId="{E7F38CDB-2F8E-4BD3-BB54-14558102FE6D}" destId="{FEAE0995-D272-46D7-8A3E-30DADB98667A}" srcOrd="1" destOrd="0" presId="urn:microsoft.com/office/officeart/2005/8/layout/orgChart1"/>
    <dgm:cxn modelId="{14C1C172-078D-4D00-9F57-3F6C65BF017F}" type="presOf" srcId="{CE19EA1F-C569-4869-B13F-E822F7CF3A49}" destId="{0C1A571E-1EA3-4F4F-95B1-78C5E56BF810}" srcOrd="1" destOrd="0" presId="urn:microsoft.com/office/officeart/2005/8/layout/orgChart1"/>
    <dgm:cxn modelId="{11E56FF9-1D7A-43D1-BC42-29D31050D2F0}" srcId="{D356E2D5-DEB2-4C99-B74A-E31CBBD411B7}" destId="{0EA49546-E720-41BF-B81F-C43A2EE34E27}" srcOrd="1" destOrd="0" parTransId="{A4DBBF0D-A2F1-4B17-8C5E-1C1CCE8B4022}" sibTransId="{931A0913-3CC6-414C-BAD0-F40F749A1FAD}"/>
    <dgm:cxn modelId="{0B6E2C4E-67F1-451C-9B75-9AFC4F4766F0}" type="presOf" srcId="{0227D833-28B8-44D8-97FB-7BEC8058766E}" destId="{4AA69D48-3B95-438F-9E93-43AB5C725124}" srcOrd="1" destOrd="0" presId="urn:microsoft.com/office/officeart/2005/8/layout/orgChart1"/>
    <dgm:cxn modelId="{93BA93F0-83BE-4423-A564-5DD4253E3861}" type="presOf" srcId="{A27A2807-FF50-4048-9EE3-9F75FBEFE24D}" destId="{C86720E3-64CE-44B3-A314-4C47B9EF558F}" srcOrd="0" destOrd="0" presId="urn:microsoft.com/office/officeart/2005/8/layout/orgChart1"/>
    <dgm:cxn modelId="{51B18DE6-697D-4C3D-B48E-BF96BBF146AE}" type="presOf" srcId="{0EA49546-E720-41BF-B81F-C43A2EE34E27}" destId="{68D31B40-2D0C-46CC-9A89-ECBE2CA9BB21}" srcOrd="0" destOrd="0" presId="urn:microsoft.com/office/officeart/2005/8/layout/orgChart1"/>
    <dgm:cxn modelId="{655D1297-4330-4EFD-BBEE-3F5E3CBA7C5C}" type="presOf" srcId="{A4DBBF0D-A2F1-4B17-8C5E-1C1CCE8B4022}" destId="{943DD083-C7A9-4029-BE94-11D6EC12B50B}" srcOrd="0" destOrd="0" presId="urn:microsoft.com/office/officeart/2005/8/layout/orgChart1"/>
    <dgm:cxn modelId="{C6CA3EC0-C57B-43CE-B2D1-EA8FC212C938}" type="presOf" srcId="{CE19EA1F-C569-4869-B13F-E822F7CF3A49}" destId="{878206DF-09E4-4471-BCF5-A7E20B68BA86}" srcOrd="0" destOrd="0" presId="urn:microsoft.com/office/officeart/2005/8/layout/orgChart1"/>
    <dgm:cxn modelId="{BECCA86E-FF3F-491E-A3DC-30671504974A}" srcId="{0EA49546-E720-41BF-B81F-C43A2EE34E27}" destId="{B1860150-FC76-4F6A-B9CF-10F0FC24084F}" srcOrd="0" destOrd="0" parTransId="{2E894AF4-4C43-4BEA-89F3-D8F2FAC12BAE}" sibTransId="{0CE785F7-26B3-4640-B6B4-DB8DB7DD2B45}"/>
    <dgm:cxn modelId="{6606D3B4-1DA3-419D-9693-D4B0C9332259}" type="presOf" srcId="{D356E2D5-DEB2-4C99-B74A-E31CBBD411B7}" destId="{12BC944B-7D29-4FE0-90E0-DA4F190E6FD3}" srcOrd="1" destOrd="0" presId="urn:microsoft.com/office/officeart/2005/8/layout/orgChart1"/>
    <dgm:cxn modelId="{1C8FC1C2-0C20-486D-AB81-F6598D1CADFF}" type="presOf" srcId="{0227D833-28B8-44D8-97FB-7BEC8058766E}" destId="{2061A53F-24BC-462B-86B3-943614AE3E3F}" srcOrd="0" destOrd="0" presId="urn:microsoft.com/office/officeart/2005/8/layout/orgChart1"/>
    <dgm:cxn modelId="{65771BA3-ABDD-4675-AEF9-A60718AE08C3}" type="presOf" srcId="{09158109-668A-425E-953D-E02B1BBBEEC2}" destId="{2F0DA174-924B-4D87-AF98-FC8B928229C2}" srcOrd="0" destOrd="0" presId="urn:microsoft.com/office/officeart/2005/8/layout/orgChart1"/>
    <dgm:cxn modelId="{6CF6A591-EE21-4E53-A61E-42BF4258F6B1}" type="presOf" srcId="{DBFA64FC-ED0C-4DE6-91C1-5F3BB2C22A3A}" destId="{E9EA7C66-3F35-4A66-9426-2CE0FD8F5F26}" srcOrd="0" destOrd="0" presId="urn:microsoft.com/office/officeart/2005/8/layout/orgChart1"/>
    <dgm:cxn modelId="{F0AAC998-87C5-4979-860D-2DDAD0CF5695}" type="presOf" srcId="{DBFA64FC-ED0C-4DE6-91C1-5F3BB2C22A3A}" destId="{A70E7BDD-86D9-4757-9F7E-EBB72F9202BA}" srcOrd="1" destOrd="0" presId="urn:microsoft.com/office/officeart/2005/8/layout/orgChart1"/>
    <dgm:cxn modelId="{C8E369C4-23E9-4539-94DC-338CE9183562}" type="presOf" srcId="{1BEE0630-CEDA-45D6-9A4E-FBC5B6B8D266}" destId="{665FF3A1-7369-469E-B166-6A1116261516}" srcOrd="1" destOrd="0" presId="urn:microsoft.com/office/officeart/2005/8/layout/orgChart1"/>
    <dgm:cxn modelId="{693BDD76-4409-46D7-BEEE-6BE124841DEB}" srcId="{D356E2D5-DEB2-4C99-B74A-E31CBBD411B7}" destId="{E7F38CDB-2F8E-4BD3-BB54-14558102FE6D}" srcOrd="4" destOrd="0" parTransId="{2A893147-75A8-43C4-B95B-6E6D064CFA8F}" sibTransId="{50524723-52AA-4C0F-B842-DB00B85CBF7D}"/>
    <dgm:cxn modelId="{6A5F61F1-D2AF-41D3-8432-D5AF4830A894}" type="presOf" srcId="{1BEE0630-CEDA-45D6-9A4E-FBC5B6B8D266}" destId="{784425AF-DC68-49B8-9DDA-37755EB4185D}" srcOrd="0" destOrd="0" presId="urn:microsoft.com/office/officeart/2005/8/layout/orgChart1"/>
    <dgm:cxn modelId="{CC66D7F2-E0C2-4493-83C6-D588616B979B}" srcId="{D356E2D5-DEB2-4C99-B74A-E31CBBD411B7}" destId="{1BEE0630-CEDA-45D6-9A4E-FBC5B6B8D266}" srcOrd="0" destOrd="0" parTransId="{A27A2807-FF50-4048-9EE3-9F75FBEFE24D}" sibTransId="{87FF3C3F-4138-4383-A0F2-C32FEE7843E5}"/>
    <dgm:cxn modelId="{23E5CC75-8D5E-4778-8FD5-E24B95C441B2}" type="presOf" srcId="{B1860150-FC76-4F6A-B9CF-10F0FC24084F}" destId="{19628F6B-9FDD-4834-BF76-D24D488147E3}" srcOrd="0" destOrd="0" presId="urn:microsoft.com/office/officeart/2005/8/layout/orgChart1"/>
    <dgm:cxn modelId="{007E3F47-8F45-4FBB-A3D2-E903CDFA8C17}" type="presOf" srcId="{0EA49546-E720-41BF-B81F-C43A2EE34E27}" destId="{419A75D9-458B-4DD1-A324-C0ADFC5BC56E}" srcOrd="1" destOrd="0" presId="urn:microsoft.com/office/officeart/2005/8/layout/orgChart1"/>
    <dgm:cxn modelId="{6163D033-69A0-420D-A855-E8A99EDA2FAE}" type="presOf" srcId="{E7F38CDB-2F8E-4BD3-BB54-14558102FE6D}" destId="{A9B69EA8-F9E1-4C5F-875E-816DD8560264}" srcOrd="0" destOrd="0" presId="urn:microsoft.com/office/officeart/2005/8/layout/orgChart1"/>
    <dgm:cxn modelId="{A8051803-D606-40D4-8F1D-0086AAF227E9}" type="presOf" srcId="{2A893147-75A8-43C4-B95B-6E6D064CFA8F}" destId="{27E2EC2B-F0AF-41DB-A89D-A22CC9391509}" srcOrd="0" destOrd="0" presId="urn:microsoft.com/office/officeart/2005/8/layout/orgChart1"/>
    <dgm:cxn modelId="{D5C130AC-D648-483C-8075-F48E72833FD2}" type="presOf" srcId="{D356E2D5-DEB2-4C99-B74A-E31CBBD411B7}" destId="{08DAB6A5-0AB4-4A6F-BDBB-E7A7D05A9310}" srcOrd="0" destOrd="0" presId="urn:microsoft.com/office/officeart/2005/8/layout/orgChart1"/>
    <dgm:cxn modelId="{E20FEAFA-C7EC-4870-AA4C-D79564865A79}" srcId="{D356E2D5-DEB2-4C99-B74A-E31CBBD411B7}" destId="{0227D833-28B8-44D8-97FB-7BEC8058766E}" srcOrd="2" destOrd="0" parTransId="{09158109-668A-425E-953D-E02B1BBBEEC2}" sibTransId="{1BF57977-D77E-4566-9CB8-1F89BBA17184}"/>
    <dgm:cxn modelId="{1A6F4ECA-F668-41DE-A2EB-C98C78A1FB26}" type="presOf" srcId="{B1860150-FC76-4F6A-B9CF-10F0FC24084F}" destId="{FAD6AD99-1737-4FD7-89CA-8505E572C37B}" srcOrd="1" destOrd="0" presId="urn:microsoft.com/office/officeart/2005/8/layout/orgChart1"/>
    <dgm:cxn modelId="{066F066A-987D-407F-BFD5-C2B508FA4E28}" type="presOf" srcId="{8D72322C-928D-4721-BB8F-045116266B56}" destId="{5122B644-589B-4F35-90B9-696D028F2DEB}" srcOrd="0" destOrd="0" presId="urn:microsoft.com/office/officeart/2005/8/layout/orgChart1"/>
    <dgm:cxn modelId="{E6716CBE-FD90-44D7-92DA-D8C6552F0EF4}" type="presOf" srcId="{24F5E4A8-FEAC-46B0-B70A-EB9F31425161}" destId="{AF51A6E4-2C39-432E-8ACB-2D98EBA7EEAF}" srcOrd="0" destOrd="0" presId="urn:microsoft.com/office/officeart/2005/8/layout/orgChart1"/>
    <dgm:cxn modelId="{A041E747-6675-495D-A2E6-B61935EB6804}" type="presParOf" srcId="{265D14C9-420B-4B62-9FB8-EDE52B18ED17}" destId="{FE5F0709-6CF4-45AB-8F78-5367B8B6A5D6}" srcOrd="0" destOrd="0" presId="urn:microsoft.com/office/officeart/2005/8/layout/orgChart1"/>
    <dgm:cxn modelId="{3C3A13D9-5108-4F5C-BE56-AF67CCB1664D}" type="presParOf" srcId="{FE5F0709-6CF4-45AB-8F78-5367B8B6A5D6}" destId="{AAC1EFDB-7DD2-4B2F-A794-6E8F0E1C3245}" srcOrd="0" destOrd="0" presId="urn:microsoft.com/office/officeart/2005/8/layout/orgChart1"/>
    <dgm:cxn modelId="{1F200C46-BD52-48E9-9AB2-A6C8316C24B0}" type="presParOf" srcId="{AAC1EFDB-7DD2-4B2F-A794-6E8F0E1C3245}" destId="{08DAB6A5-0AB4-4A6F-BDBB-E7A7D05A9310}" srcOrd="0" destOrd="0" presId="urn:microsoft.com/office/officeart/2005/8/layout/orgChart1"/>
    <dgm:cxn modelId="{E06E1FB1-0AC3-4817-B390-AA6C57513878}" type="presParOf" srcId="{AAC1EFDB-7DD2-4B2F-A794-6E8F0E1C3245}" destId="{12BC944B-7D29-4FE0-90E0-DA4F190E6FD3}" srcOrd="1" destOrd="0" presId="urn:microsoft.com/office/officeart/2005/8/layout/orgChart1"/>
    <dgm:cxn modelId="{CCC13BDD-9A10-437D-B29B-A63B767121B8}" type="presParOf" srcId="{FE5F0709-6CF4-45AB-8F78-5367B8B6A5D6}" destId="{46BE618F-2EC9-4D5A-B05E-B77C18C4F7FD}" srcOrd="1" destOrd="0" presId="urn:microsoft.com/office/officeart/2005/8/layout/orgChart1"/>
    <dgm:cxn modelId="{6EBFD30B-2FE6-4933-BA23-207F1C04E2E3}" type="presParOf" srcId="{46BE618F-2EC9-4D5A-B05E-B77C18C4F7FD}" destId="{C86720E3-64CE-44B3-A314-4C47B9EF558F}" srcOrd="0" destOrd="0" presId="urn:microsoft.com/office/officeart/2005/8/layout/orgChart1"/>
    <dgm:cxn modelId="{0DB374B3-CCAD-45D8-8BBE-51B212C50538}" type="presParOf" srcId="{46BE618F-2EC9-4D5A-B05E-B77C18C4F7FD}" destId="{0A553142-550B-4261-932F-E5A59C0563BB}" srcOrd="1" destOrd="0" presId="urn:microsoft.com/office/officeart/2005/8/layout/orgChart1"/>
    <dgm:cxn modelId="{964FC1CF-9185-478A-B07B-E7C8C9DCF3AF}" type="presParOf" srcId="{0A553142-550B-4261-932F-E5A59C0563BB}" destId="{C921E18F-403F-4FEE-9E27-7AF304095F9A}" srcOrd="0" destOrd="0" presId="urn:microsoft.com/office/officeart/2005/8/layout/orgChart1"/>
    <dgm:cxn modelId="{13C622A7-AEC5-4FD7-9F9A-546260448DCC}" type="presParOf" srcId="{C921E18F-403F-4FEE-9E27-7AF304095F9A}" destId="{784425AF-DC68-49B8-9DDA-37755EB4185D}" srcOrd="0" destOrd="0" presId="urn:microsoft.com/office/officeart/2005/8/layout/orgChart1"/>
    <dgm:cxn modelId="{55D5BABA-BD6D-443D-B2E9-794AA5A16EAD}" type="presParOf" srcId="{C921E18F-403F-4FEE-9E27-7AF304095F9A}" destId="{665FF3A1-7369-469E-B166-6A1116261516}" srcOrd="1" destOrd="0" presId="urn:microsoft.com/office/officeart/2005/8/layout/orgChart1"/>
    <dgm:cxn modelId="{9F125C8D-8C90-4626-96E7-C9B11E284991}" type="presParOf" srcId="{0A553142-550B-4261-932F-E5A59C0563BB}" destId="{7AD6B602-2597-4C52-AA9E-C1822A9AFF27}" srcOrd="1" destOrd="0" presId="urn:microsoft.com/office/officeart/2005/8/layout/orgChart1"/>
    <dgm:cxn modelId="{0B00E8DB-6BA6-44FB-A77A-384162464CDA}" type="presParOf" srcId="{0A553142-550B-4261-932F-E5A59C0563BB}" destId="{FDA950BF-5837-4474-812C-AB45B7F76B08}" srcOrd="2" destOrd="0" presId="urn:microsoft.com/office/officeart/2005/8/layout/orgChart1"/>
    <dgm:cxn modelId="{098D16B5-0A84-4BAC-BA5A-F99BFA0AF995}" type="presParOf" srcId="{46BE618F-2EC9-4D5A-B05E-B77C18C4F7FD}" destId="{943DD083-C7A9-4029-BE94-11D6EC12B50B}" srcOrd="2" destOrd="0" presId="urn:microsoft.com/office/officeart/2005/8/layout/orgChart1"/>
    <dgm:cxn modelId="{77FDD607-6A7C-4DD4-9EC3-72DEC1BB5506}" type="presParOf" srcId="{46BE618F-2EC9-4D5A-B05E-B77C18C4F7FD}" destId="{F31B1193-DFAC-461E-8FA4-D74FC9BBB166}" srcOrd="3" destOrd="0" presId="urn:microsoft.com/office/officeart/2005/8/layout/orgChart1"/>
    <dgm:cxn modelId="{DB1D2A79-A665-4F7D-9C27-8CE212E204BA}" type="presParOf" srcId="{F31B1193-DFAC-461E-8FA4-D74FC9BBB166}" destId="{99773094-9028-4875-8051-2F3EED3BD9E1}" srcOrd="0" destOrd="0" presId="urn:microsoft.com/office/officeart/2005/8/layout/orgChart1"/>
    <dgm:cxn modelId="{61AB6EC1-7EE1-4019-89E9-DAD96117EF4E}" type="presParOf" srcId="{99773094-9028-4875-8051-2F3EED3BD9E1}" destId="{68D31B40-2D0C-46CC-9A89-ECBE2CA9BB21}" srcOrd="0" destOrd="0" presId="urn:microsoft.com/office/officeart/2005/8/layout/orgChart1"/>
    <dgm:cxn modelId="{01F95927-D2EC-455D-9128-8A316FB7DF72}" type="presParOf" srcId="{99773094-9028-4875-8051-2F3EED3BD9E1}" destId="{419A75D9-458B-4DD1-A324-C0ADFC5BC56E}" srcOrd="1" destOrd="0" presId="urn:microsoft.com/office/officeart/2005/8/layout/orgChart1"/>
    <dgm:cxn modelId="{6BE851EB-F73F-44CB-AA99-DF5F862992B4}" type="presParOf" srcId="{F31B1193-DFAC-461E-8FA4-D74FC9BBB166}" destId="{525ADA4A-4876-42F6-8901-8B933DE4AE22}" srcOrd="1" destOrd="0" presId="urn:microsoft.com/office/officeart/2005/8/layout/orgChart1"/>
    <dgm:cxn modelId="{7B7B2226-25DE-4EB0-8E85-A78C0E8E1C35}" type="presParOf" srcId="{525ADA4A-4876-42F6-8901-8B933DE4AE22}" destId="{4647BCAF-8FE9-4078-B130-C1E6EE5FF58E}" srcOrd="0" destOrd="0" presId="urn:microsoft.com/office/officeart/2005/8/layout/orgChart1"/>
    <dgm:cxn modelId="{F8AD0CFE-CAC9-47AB-BBE8-D8C47EFBB291}" type="presParOf" srcId="{525ADA4A-4876-42F6-8901-8B933DE4AE22}" destId="{64C1A3EB-2C9E-4DF3-AEFB-43CB48BD23E7}" srcOrd="1" destOrd="0" presId="urn:microsoft.com/office/officeart/2005/8/layout/orgChart1"/>
    <dgm:cxn modelId="{72EC1EF5-AF15-44D8-AA68-B73666E925A6}" type="presParOf" srcId="{64C1A3EB-2C9E-4DF3-AEFB-43CB48BD23E7}" destId="{FCFFB3FC-5EE9-448C-80CF-76812B92AAA9}" srcOrd="0" destOrd="0" presId="urn:microsoft.com/office/officeart/2005/8/layout/orgChart1"/>
    <dgm:cxn modelId="{F4FEE7C8-45F5-4B17-A932-DE3C898878B8}" type="presParOf" srcId="{FCFFB3FC-5EE9-448C-80CF-76812B92AAA9}" destId="{19628F6B-9FDD-4834-BF76-D24D488147E3}" srcOrd="0" destOrd="0" presId="urn:microsoft.com/office/officeart/2005/8/layout/orgChart1"/>
    <dgm:cxn modelId="{B491D722-5394-4EEA-B7BF-56A13E579476}" type="presParOf" srcId="{FCFFB3FC-5EE9-448C-80CF-76812B92AAA9}" destId="{FAD6AD99-1737-4FD7-89CA-8505E572C37B}" srcOrd="1" destOrd="0" presId="urn:microsoft.com/office/officeart/2005/8/layout/orgChart1"/>
    <dgm:cxn modelId="{5F48EB10-46DC-43DE-A243-FFA56373D266}" type="presParOf" srcId="{64C1A3EB-2C9E-4DF3-AEFB-43CB48BD23E7}" destId="{E57507E1-5C99-4891-ADE7-3D49AB3F83B2}" srcOrd="1" destOrd="0" presId="urn:microsoft.com/office/officeart/2005/8/layout/orgChart1"/>
    <dgm:cxn modelId="{B3180D7B-4D88-4D29-8E69-7240FB8AA42C}" type="presParOf" srcId="{64C1A3EB-2C9E-4DF3-AEFB-43CB48BD23E7}" destId="{C6CAE44A-7E20-4996-82BD-F6046C93FB65}" srcOrd="2" destOrd="0" presId="urn:microsoft.com/office/officeart/2005/8/layout/orgChart1"/>
    <dgm:cxn modelId="{E763A117-DB07-4A9C-932A-6819685F1FC3}" type="presParOf" srcId="{F31B1193-DFAC-461E-8FA4-D74FC9BBB166}" destId="{35F11F30-C4AA-416F-88B6-77CE6BFDF816}" srcOrd="2" destOrd="0" presId="urn:microsoft.com/office/officeart/2005/8/layout/orgChart1"/>
    <dgm:cxn modelId="{0617530E-2348-4727-9E6F-45AE00B901EB}" type="presParOf" srcId="{46BE618F-2EC9-4D5A-B05E-B77C18C4F7FD}" destId="{2F0DA174-924B-4D87-AF98-FC8B928229C2}" srcOrd="4" destOrd="0" presId="urn:microsoft.com/office/officeart/2005/8/layout/orgChart1"/>
    <dgm:cxn modelId="{6C95D7B9-2267-42F3-99BA-E9C690E8810D}" type="presParOf" srcId="{46BE618F-2EC9-4D5A-B05E-B77C18C4F7FD}" destId="{6B76B105-FB3C-441F-96E3-23A936CD1791}" srcOrd="5" destOrd="0" presId="urn:microsoft.com/office/officeart/2005/8/layout/orgChart1"/>
    <dgm:cxn modelId="{FA4DD847-CAFD-423C-9E39-6208C6313124}" type="presParOf" srcId="{6B76B105-FB3C-441F-96E3-23A936CD1791}" destId="{F810A93C-DF50-4E4A-8504-F7B1FD90E789}" srcOrd="0" destOrd="0" presId="urn:microsoft.com/office/officeart/2005/8/layout/orgChart1"/>
    <dgm:cxn modelId="{598968C8-A19D-408F-9DDF-7E6750691F67}" type="presParOf" srcId="{F810A93C-DF50-4E4A-8504-F7B1FD90E789}" destId="{2061A53F-24BC-462B-86B3-943614AE3E3F}" srcOrd="0" destOrd="0" presId="urn:microsoft.com/office/officeart/2005/8/layout/orgChart1"/>
    <dgm:cxn modelId="{D8B9E101-E68A-4E29-8CC0-FE0F3844B548}" type="presParOf" srcId="{F810A93C-DF50-4E4A-8504-F7B1FD90E789}" destId="{4AA69D48-3B95-438F-9E93-43AB5C725124}" srcOrd="1" destOrd="0" presId="urn:microsoft.com/office/officeart/2005/8/layout/orgChart1"/>
    <dgm:cxn modelId="{65311A1F-00C6-44A9-ABEA-6F1804C837EF}" type="presParOf" srcId="{6B76B105-FB3C-441F-96E3-23A936CD1791}" destId="{78CFA12F-ECE8-436D-BD1E-879ADCDC8516}" srcOrd="1" destOrd="0" presId="urn:microsoft.com/office/officeart/2005/8/layout/orgChart1"/>
    <dgm:cxn modelId="{75EF34D1-B761-4599-99F6-D7A0561E81FB}" type="presParOf" srcId="{78CFA12F-ECE8-436D-BD1E-879ADCDC8516}" destId="{5122B644-589B-4F35-90B9-696D028F2DEB}" srcOrd="0" destOrd="0" presId="urn:microsoft.com/office/officeart/2005/8/layout/orgChart1"/>
    <dgm:cxn modelId="{D5292A46-22EB-46DC-A82C-214C9E9FF816}" type="presParOf" srcId="{78CFA12F-ECE8-436D-BD1E-879ADCDC8516}" destId="{A8C672D4-8129-4F2A-AFF6-C09C6E628A67}" srcOrd="1" destOrd="0" presId="urn:microsoft.com/office/officeart/2005/8/layout/orgChart1"/>
    <dgm:cxn modelId="{6BDE95DD-B8C1-4C40-839B-1D88725578B9}" type="presParOf" srcId="{A8C672D4-8129-4F2A-AFF6-C09C6E628A67}" destId="{315E66AF-0D93-487C-8985-3801836E2477}" srcOrd="0" destOrd="0" presId="urn:microsoft.com/office/officeart/2005/8/layout/orgChart1"/>
    <dgm:cxn modelId="{A3AA82A3-3130-45E1-B8CB-64EF7CA05C00}" type="presParOf" srcId="{315E66AF-0D93-487C-8985-3801836E2477}" destId="{E9EA7C66-3F35-4A66-9426-2CE0FD8F5F26}" srcOrd="0" destOrd="0" presId="urn:microsoft.com/office/officeart/2005/8/layout/orgChart1"/>
    <dgm:cxn modelId="{530F77CD-AD19-435D-ACC7-4A6DAF0E7B80}" type="presParOf" srcId="{315E66AF-0D93-487C-8985-3801836E2477}" destId="{A70E7BDD-86D9-4757-9F7E-EBB72F9202BA}" srcOrd="1" destOrd="0" presId="urn:microsoft.com/office/officeart/2005/8/layout/orgChart1"/>
    <dgm:cxn modelId="{0FA3108E-13DA-4015-AB07-2A1C9DC3C6A1}" type="presParOf" srcId="{A8C672D4-8129-4F2A-AFF6-C09C6E628A67}" destId="{7F9E642A-6260-4049-B70B-62C8D02E2E12}" srcOrd="1" destOrd="0" presId="urn:microsoft.com/office/officeart/2005/8/layout/orgChart1"/>
    <dgm:cxn modelId="{EDE7F2F9-263C-4A59-A442-F0349E0B46C8}" type="presParOf" srcId="{A8C672D4-8129-4F2A-AFF6-C09C6E628A67}" destId="{213ECBCE-C4A8-4B97-B92A-189DBFF8B228}" srcOrd="2" destOrd="0" presId="urn:microsoft.com/office/officeart/2005/8/layout/orgChart1"/>
    <dgm:cxn modelId="{3DF2AC97-0121-4F0A-BB1C-A79982B43203}" type="presParOf" srcId="{6B76B105-FB3C-441F-96E3-23A936CD1791}" destId="{B30D59F6-1EA6-4C04-92B9-9A94625D4270}" srcOrd="2" destOrd="0" presId="urn:microsoft.com/office/officeart/2005/8/layout/orgChart1"/>
    <dgm:cxn modelId="{292BBA10-0E1E-41DB-A0F1-467F091CE80A}" type="presParOf" srcId="{46BE618F-2EC9-4D5A-B05E-B77C18C4F7FD}" destId="{AF51A6E4-2C39-432E-8ACB-2D98EBA7EEAF}" srcOrd="6" destOrd="0" presId="urn:microsoft.com/office/officeart/2005/8/layout/orgChart1"/>
    <dgm:cxn modelId="{11613621-72E8-4D3F-B60E-BEE2CBD025BB}" type="presParOf" srcId="{46BE618F-2EC9-4D5A-B05E-B77C18C4F7FD}" destId="{8059BE8C-27EF-4F5B-95FB-E4228D8B15AD}" srcOrd="7" destOrd="0" presId="urn:microsoft.com/office/officeart/2005/8/layout/orgChart1"/>
    <dgm:cxn modelId="{1FFD1199-1FCB-47CE-B4D3-3A1A6AD6F547}" type="presParOf" srcId="{8059BE8C-27EF-4F5B-95FB-E4228D8B15AD}" destId="{30606898-2B19-446D-96F3-5002D658F4D4}" srcOrd="0" destOrd="0" presId="urn:microsoft.com/office/officeart/2005/8/layout/orgChart1"/>
    <dgm:cxn modelId="{2D4B0F16-998B-404A-80DC-DB7FF6D727EC}" type="presParOf" srcId="{30606898-2B19-446D-96F3-5002D658F4D4}" destId="{878206DF-09E4-4471-BCF5-A7E20B68BA86}" srcOrd="0" destOrd="0" presId="urn:microsoft.com/office/officeart/2005/8/layout/orgChart1"/>
    <dgm:cxn modelId="{57377628-0D3C-448B-844A-1CAF39A64020}" type="presParOf" srcId="{30606898-2B19-446D-96F3-5002D658F4D4}" destId="{0C1A571E-1EA3-4F4F-95B1-78C5E56BF810}" srcOrd="1" destOrd="0" presId="urn:microsoft.com/office/officeart/2005/8/layout/orgChart1"/>
    <dgm:cxn modelId="{D13606CD-B64D-470C-970C-E5A925F7E607}" type="presParOf" srcId="{8059BE8C-27EF-4F5B-95FB-E4228D8B15AD}" destId="{F723CE14-50BC-4CD5-85F5-5B23131B94A9}" srcOrd="1" destOrd="0" presId="urn:microsoft.com/office/officeart/2005/8/layout/orgChart1"/>
    <dgm:cxn modelId="{D499376A-64F5-4E8A-BA97-5352A1BCDBA3}" type="presParOf" srcId="{8059BE8C-27EF-4F5B-95FB-E4228D8B15AD}" destId="{DC4FF3CE-6856-4ABA-AF64-F5E541873320}" srcOrd="2" destOrd="0" presId="urn:microsoft.com/office/officeart/2005/8/layout/orgChart1"/>
    <dgm:cxn modelId="{7B806EB3-528D-4B56-B29F-E48E89866901}" type="presParOf" srcId="{46BE618F-2EC9-4D5A-B05E-B77C18C4F7FD}" destId="{27E2EC2B-F0AF-41DB-A89D-A22CC9391509}" srcOrd="8" destOrd="0" presId="urn:microsoft.com/office/officeart/2005/8/layout/orgChart1"/>
    <dgm:cxn modelId="{974AE9C8-3926-43A9-A0B9-084F2A3FDB96}" type="presParOf" srcId="{46BE618F-2EC9-4D5A-B05E-B77C18C4F7FD}" destId="{6BE79529-6533-4232-8425-CE17860BA1B6}" srcOrd="9" destOrd="0" presId="urn:microsoft.com/office/officeart/2005/8/layout/orgChart1"/>
    <dgm:cxn modelId="{DE00F3E1-3597-42FE-9B61-6E080BA956F4}" type="presParOf" srcId="{6BE79529-6533-4232-8425-CE17860BA1B6}" destId="{4A9A3C0B-E4A0-4446-8CFF-8445D0BA2543}" srcOrd="0" destOrd="0" presId="urn:microsoft.com/office/officeart/2005/8/layout/orgChart1"/>
    <dgm:cxn modelId="{B1BEF3F0-3905-4BD1-A742-D16070F5DAA6}" type="presParOf" srcId="{4A9A3C0B-E4A0-4446-8CFF-8445D0BA2543}" destId="{A9B69EA8-F9E1-4C5F-875E-816DD8560264}" srcOrd="0" destOrd="0" presId="urn:microsoft.com/office/officeart/2005/8/layout/orgChart1"/>
    <dgm:cxn modelId="{C7348924-6B1B-4B79-AC88-86428301D7D8}" type="presParOf" srcId="{4A9A3C0B-E4A0-4446-8CFF-8445D0BA2543}" destId="{FEAE0995-D272-46D7-8A3E-30DADB98667A}" srcOrd="1" destOrd="0" presId="urn:microsoft.com/office/officeart/2005/8/layout/orgChart1"/>
    <dgm:cxn modelId="{56D2782D-3F63-45F4-B29F-3B557853DB22}" type="presParOf" srcId="{6BE79529-6533-4232-8425-CE17860BA1B6}" destId="{E816DDE8-2520-4019-9A39-8AC6115D0A19}" srcOrd="1" destOrd="0" presId="urn:microsoft.com/office/officeart/2005/8/layout/orgChart1"/>
    <dgm:cxn modelId="{AB6D9E16-BF7B-48FA-8E43-35BB12148F1D}" type="presParOf" srcId="{6BE79529-6533-4232-8425-CE17860BA1B6}" destId="{39972F9F-4E5E-4B52-9098-DF9384A26D3B}" srcOrd="2" destOrd="0" presId="urn:microsoft.com/office/officeart/2005/8/layout/orgChart1"/>
    <dgm:cxn modelId="{AADC0BE1-346A-43E3-84D2-7AF3E0BF7A27}" type="presParOf" srcId="{FE5F0709-6CF4-45AB-8F78-5367B8B6A5D6}" destId="{2408EFE6-6775-4373-9D12-5D7512F2B59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4DDE2D-7561-4276-9E7E-836F10F63E3B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rtl="1"/>
          <a:endParaRPr lang="fa-IR"/>
        </a:p>
      </dgm:t>
    </dgm:pt>
    <dgm:pt modelId="{76CBF118-5837-445E-9A25-519ED03DA3C4}">
      <dgm:prSet phldrT="[Text]"/>
      <dgm:spPr/>
      <dgm:t>
        <a:bodyPr/>
        <a:lstStyle/>
        <a:p>
          <a:pPr rtl="1"/>
          <a:r>
            <a:rPr lang="en-US" dirty="0" smtClean="0"/>
            <a:t>machine learning area</a:t>
          </a:r>
          <a:endParaRPr lang="fa-IR" dirty="0"/>
        </a:p>
      </dgm:t>
    </dgm:pt>
    <dgm:pt modelId="{55E49B5D-DD36-4031-8979-67611DD4D116}" type="parTrans" cxnId="{2790A33F-9FBA-4082-878B-8C7A34BDFEAD}">
      <dgm:prSet/>
      <dgm:spPr/>
      <dgm:t>
        <a:bodyPr/>
        <a:lstStyle/>
        <a:p>
          <a:pPr rtl="1"/>
          <a:endParaRPr lang="fa-IR"/>
        </a:p>
      </dgm:t>
    </dgm:pt>
    <dgm:pt modelId="{B9D016FA-948B-486A-979E-373E8AD5D2B4}" type="sibTrans" cxnId="{2790A33F-9FBA-4082-878B-8C7A34BDFEAD}">
      <dgm:prSet/>
      <dgm:spPr/>
      <dgm:t>
        <a:bodyPr/>
        <a:lstStyle/>
        <a:p>
          <a:pPr rtl="1"/>
          <a:endParaRPr lang="fa-IR"/>
        </a:p>
      </dgm:t>
    </dgm:pt>
    <dgm:pt modelId="{0BB1804D-3F25-474C-B90F-2DF7944C387C}">
      <dgm:prSet phldrT="[Text]"/>
      <dgm:spPr/>
      <dgm:t>
        <a:bodyPr/>
        <a:lstStyle/>
        <a:p>
          <a:pPr rtl="1"/>
          <a:r>
            <a:rPr lang="en-US" dirty="0" smtClean="0"/>
            <a:t>humans are </a:t>
          </a:r>
        </a:p>
        <a:p>
          <a:pPr rtl="1"/>
          <a:r>
            <a:rPr lang="en-US" dirty="0" smtClean="0"/>
            <a:t>good at</a:t>
          </a:r>
          <a:endParaRPr lang="fa-IR" dirty="0"/>
        </a:p>
      </dgm:t>
    </dgm:pt>
    <dgm:pt modelId="{E8F1E405-B629-4870-93A4-493CCEF2A9B4}" type="parTrans" cxnId="{C509F789-B74F-48F2-948D-5D912E905649}">
      <dgm:prSet/>
      <dgm:spPr/>
      <dgm:t>
        <a:bodyPr/>
        <a:lstStyle/>
        <a:p>
          <a:pPr rtl="1"/>
          <a:endParaRPr lang="fa-IR"/>
        </a:p>
      </dgm:t>
    </dgm:pt>
    <dgm:pt modelId="{0096204E-41B5-42CF-9952-60581EE9DA51}" type="sibTrans" cxnId="{C509F789-B74F-48F2-948D-5D912E905649}">
      <dgm:prSet/>
      <dgm:spPr/>
      <dgm:t>
        <a:bodyPr/>
        <a:lstStyle/>
        <a:p>
          <a:pPr rtl="1"/>
          <a:endParaRPr lang="fa-IR"/>
        </a:p>
      </dgm:t>
    </dgm:pt>
    <dgm:pt modelId="{C4E70DFC-DB87-4737-885F-D0BF54508A20}">
      <dgm:prSet phldrT="[Text]"/>
      <dgm:spPr/>
      <dgm:t>
        <a:bodyPr/>
        <a:lstStyle/>
        <a:p>
          <a:pPr rtl="1"/>
          <a:r>
            <a:rPr lang="en-US" dirty="0" smtClean="0"/>
            <a:t>humans aren’t good at</a:t>
          </a:r>
          <a:endParaRPr lang="fa-IR" dirty="0"/>
        </a:p>
      </dgm:t>
    </dgm:pt>
    <dgm:pt modelId="{A1DBF8F5-DA40-4870-9093-9E8B27E72FE4}" type="parTrans" cxnId="{126D51ED-F118-429D-B8B4-9BDE6EE851B9}">
      <dgm:prSet/>
      <dgm:spPr/>
      <dgm:t>
        <a:bodyPr/>
        <a:lstStyle/>
        <a:p>
          <a:pPr rtl="1"/>
          <a:endParaRPr lang="fa-IR"/>
        </a:p>
      </dgm:t>
    </dgm:pt>
    <dgm:pt modelId="{56AE57FD-FF34-4A9F-AC24-C6F6BF67D3CA}" type="sibTrans" cxnId="{126D51ED-F118-429D-B8B4-9BDE6EE851B9}">
      <dgm:prSet/>
      <dgm:spPr/>
      <dgm:t>
        <a:bodyPr/>
        <a:lstStyle/>
        <a:p>
          <a:pPr rtl="1"/>
          <a:endParaRPr lang="fa-IR"/>
        </a:p>
      </dgm:t>
    </dgm:pt>
    <dgm:pt modelId="{26721333-D882-463A-8A09-33D80B810F02}">
      <dgm:prSet phldrT="[Text]"/>
      <dgm:spPr/>
      <dgm:t>
        <a:bodyPr/>
        <a:lstStyle/>
        <a:p>
          <a:pPr rtl="1"/>
          <a:r>
            <a:rPr lang="en-US" dirty="0" smtClean="0"/>
            <a:t>image recognition</a:t>
          </a:r>
          <a:endParaRPr lang="fa-IR" dirty="0"/>
        </a:p>
      </dgm:t>
    </dgm:pt>
    <dgm:pt modelId="{6711F837-D45E-4DA1-BF8C-F1FCD2EB7EE8}" type="parTrans" cxnId="{D0D49C45-3DF4-40EF-8BF6-95468A130D9A}">
      <dgm:prSet/>
      <dgm:spPr/>
      <dgm:t>
        <a:bodyPr/>
        <a:lstStyle/>
        <a:p>
          <a:pPr rtl="1"/>
          <a:endParaRPr lang="fa-IR"/>
        </a:p>
      </dgm:t>
    </dgm:pt>
    <dgm:pt modelId="{89E1FDA8-0D80-47A7-B912-B50681EECFD8}" type="sibTrans" cxnId="{D0D49C45-3DF4-40EF-8BF6-95468A130D9A}">
      <dgm:prSet/>
      <dgm:spPr/>
      <dgm:t>
        <a:bodyPr/>
        <a:lstStyle/>
        <a:p>
          <a:pPr rtl="1"/>
          <a:endParaRPr lang="fa-IR"/>
        </a:p>
      </dgm:t>
    </dgm:pt>
    <dgm:pt modelId="{4B8E359C-8283-4DB9-882D-0EE87D9C52E1}">
      <dgm:prSet phldrT="[Text]"/>
      <dgm:spPr/>
      <dgm:t>
        <a:bodyPr/>
        <a:lstStyle/>
        <a:p>
          <a:pPr rtl="1"/>
          <a:r>
            <a:rPr lang="en-US" dirty="0" smtClean="0"/>
            <a:t>speech recognition</a:t>
          </a:r>
          <a:endParaRPr lang="fa-IR" dirty="0"/>
        </a:p>
      </dgm:t>
    </dgm:pt>
    <dgm:pt modelId="{BB278D2C-E9C9-429E-96E3-51DE70D09B97}" type="parTrans" cxnId="{F4BBD8B2-9C73-433B-A599-36F1E9D59AFA}">
      <dgm:prSet/>
      <dgm:spPr/>
      <dgm:t>
        <a:bodyPr/>
        <a:lstStyle/>
        <a:p>
          <a:pPr rtl="1"/>
          <a:endParaRPr lang="fa-IR"/>
        </a:p>
      </dgm:t>
    </dgm:pt>
    <dgm:pt modelId="{6120487D-852C-43A1-B26C-750CFC153E18}" type="sibTrans" cxnId="{F4BBD8B2-9C73-433B-A599-36F1E9D59AFA}">
      <dgm:prSet/>
      <dgm:spPr/>
      <dgm:t>
        <a:bodyPr/>
        <a:lstStyle/>
        <a:p>
          <a:pPr rtl="1"/>
          <a:endParaRPr lang="fa-IR"/>
        </a:p>
      </dgm:t>
    </dgm:pt>
    <dgm:pt modelId="{37B4DB2D-FCC1-42A0-BB4F-B447010A9209}">
      <dgm:prSet phldrT="[Text]"/>
      <dgm:spPr/>
      <dgm:t>
        <a:bodyPr/>
        <a:lstStyle/>
        <a:p>
          <a:pPr rtl="1"/>
          <a:r>
            <a:rPr lang="en-US" dirty="0" smtClean="0"/>
            <a:t>email spam classification</a:t>
          </a:r>
          <a:endParaRPr lang="fa-IR" dirty="0"/>
        </a:p>
      </dgm:t>
    </dgm:pt>
    <dgm:pt modelId="{4165BAC4-780D-4333-BC56-E6F37D8D7DA6}" type="parTrans" cxnId="{EFDA87DD-1B59-448F-98CA-E416E76C64F0}">
      <dgm:prSet/>
      <dgm:spPr/>
      <dgm:t>
        <a:bodyPr/>
        <a:lstStyle/>
        <a:p>
          <a:pPr rtl="1"/>
          <a:endParaRPr lang="fa-IR"/>
        </a:p>
      </dgm:t>
    </dgm:pt>
    <dgm:pt modelId="{637A7ACE-7991-4963-A28B-CFF596F98EFC}" type="sibTrans" cxnId="{EFDA87DD-1B59-448F-98CA-E416E76C64F0}">
      <dgm:prSet/>
      <dgm:spPr/>
      <dgm:t>
        <a:bodyPr/>
        <a:lstStyle/>
        <a:p>
          <a:pPr rtl="1"/>
          <a:endParaRPr lang="fa-IR"/>
        </a:p>
      </dgm:t>
    </dgm:pt>
    <dgm:pt modelId="{3E591267-AC9E-4C30-A754-904C966F02F2}">
      <dgm:prSet phldrT="[Text]"/>
      <dgm:spPr/>
      <dgm:t>
        <a:bodyPr/>
        <a:lstStyle/>
        <a:p>
          <a:pPr rtl="1"/>
          <a:r>
            <a:rPr lang="en-US" smtClean="0"/>
            <a:t>book recommendation</a:t>
          </a:r>
          <a:endParaRPr lang="fa-IR" dirty="0"/>
        </a:p>
      </dgm:t>
    </dgm:pt>
    <dgm:pt modelId="{97BB24FA-9D32-436C-A7E1-FF2422049461}" type="parTrans" cxnId="{35E473D2-124F-4D79-900C-D5C6B5391461}">
      <dgm:prSet/>
      <dgm:spPr/>
      <dgm:t>
        <a:bodyPr/>
        <a:lstStyle/>
        <a:p>
          <a:pPr rtl="1"/>
          <a:endParaRPr lang="fa-IR"/>
        </a:p>
      </dgm:t>
    </dgm:pt>
    <dgm:pt modelId="{DC0E3486-A49E-4120-B48F-D7209AD0294A}" type="sibTrans" cxnId="{35E473D2-124F-4D79-900C-D5C6B5391461}">
      <dgm:prSet/>
      <dgm:spPr/>
      <dgm:t>
        <a:bodyPr/>
        <a:lstStyle/>
        <a:p>
          <a:pPr rtl="1"/>
          <a:endParaRPr lang="fa-IR"/>
        </a:p>
      </dgm:t>
    </dgm:pt>
    <dgm:pt modelId="{FB7BE954-2E2E-47BC-BEBA-6FD4476111D0}">
      <dgm:prSet/>
      <dgm:spPr/>
      <dgm:t>
        <a:bodyPr/>
        <a:lstStyle/>
        <a:p>
          <a:pPr rtl="1"/>
          <a:r>
            <a:rPr lang="en-US" dirty="0" smtClean="0"/>
            <a:t>advertisement recommendation </a:t>
          </a:r>
          <a:endParaRPr lang="fa-IR" dirty="0"/>
        </a:p>
      </dgm:t>
    </dgm:pt>
    <dgm:pt modelId="{EA5BADA9-190B-49D4-84A0-40FCEAB967F5}" type="parTrans" cxnId="{1767ECD3-10A3-4015-95D0-B22E3D6C99C3}">
      <dgm:prSet/>
      <dgm:spPr/>
      <dgm:t>
        <a:bodyPr/>
        <a:lstStyle/>
        <a:p>
          <a:pPr rtl="1"/>
          <a:endParaRPr lang="fa-IR"/>
        </a:p>
      </dgm:t>
    </dgm:pt>
    <dgm:pt modelId="{C614DE17-208F-4B7A-8BB5-011716119564}" type="sibTrans" cxnId="{1767ECD3-10A3-4015-95D0-B22E3D6C99C3}">
      <dgm:prSet/>
      <dgm:spPr/>
      <dgm:t>
        <a:bodyPr/>
        <a:lstStyle/>
        <a:p>
          <a:pPr rtl="1"/>
          <a:endParaRPr lang="fa-IR"/>
        </a:p>
      </dgm:t>
    </dgm:pt>
    <dgm:pt modelId="{154795F9-93D1-48A5-BD5C-53FBF0E50763}">
      <dgm:prSet/>
      <dgm:spPr/>
      <dgm:t>
        <a:bodyPr/>
        <a:lstStyle/>
        <a:p>
          <a:pPr rtl="1"/>
          <a:r>
            <a:rPr lang="en-US" dirty="0" smtClean="0"/>
            <a:t>stock market prediction</a:t>
          </a:r>
          <a:endParaRPr lang="fa-IR" dirty="0"/>
        </a:p>
      </dgm:t>
    </dgm:pt>
    <dgm:pt modelId="{D3C901E3-44A9-4F47-B60C-927AD5B12020}" type="parTrans" cxnId="{60A28A55-2915-416B-B58D-B0510839759D}">
      <dgm:prSet/>
      <dgm:spPr/>
      <dgm:t>
        <a:bodyPr/>
        <a:lstStyle/>
        <a:p>
          <a:pPr rtl="1"/>
          <a:endParaRPr lang="fa-IR"/>
        </a:p>
      </dgm:t>
    </dgm:pt>
    <dgm:pt modelId="{61B7E4DD-74EB-4ABF-97ED-025FA5956F22}" type="sibTrans" cxnId="{60A28A55-2915-416B-B58D-B0510839759D}">
      <dgm:prSet/>
      <dgm:spPr/>
      <dgm:t>
        <a:bodyPr/>
        <a:lstStyle/>
        <a:p>
          <a:pPr rtl="1"/>
          <a:endParaRPr lang="fa-IR"/>
        </a:p>
      </dgm:t>
    </dgm:pt>
    <dgm:pt modelId="{D26BC69E-6B08-4B8C-B06B-C861757DD74B}" type="pres">
      <dgm:prSet presAssocID="{854DDE2D-7561-4276-9E7E-836F10F63E3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rtl="1"/>
          <a:endParaRPr lang="fa-IR"/>
        </a:p>
      </dgm:t>
    </dgm:pt>
    <dgm:pt modelId="{6A00E1F9-0460-4F41-ADB3-4D07C99CC6BB}" type="pres">
      <dgm:prSet presAssocID="{76CBF118-5837-445E-9A25-519ED03DA3C4}" presName="hierRoot1" presStyleCnt="0">
        <dgm:presLayoutVars>
          <dgm:hierBranch val="init"/>
        </dgm:presLayoutVars>
      </dgm:prSet>
      <dgm:spPr/>
    </dgm:pt>
    <dgm:pt modelId="{37E9D8E6-AC09-4F35-9F83-6A8F4242ED84}" type="pres">
      <dgm:prSet presAssocID="{76CBF118-5837-445E-9A25-519ED03DA3C4}" presName="rootComposite1" presStyleCnt="0"/>
      <dgm:spPr/>
    </dgm:pt>
    <dgm:pt modelId="{803C4DE8-BE37-4EAA-BD6C-B5EFDAFAC965}" type="pres">
      <dgm:prSet presAssocID="{76CBF118-5837-445E-9A25-519ED03DA3C4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pPr rtl="1"/>
          <a:endParaRPr lang="fa-IR"/>
        </a:p>
      </dgm:t>
    </dgm:pt>
    <dgm:pt modelId="{568BBC47-475C-4C01-8731-8ACB7008CD3F}" type="pres">
      <dgm:prSet presAssocID="{76CBF118-5837-445E-9A25-519ED03DA3C4}" presName="rootConnector1" presStyleLbl="node1" presStyleIdx="0" presStyleCnt="0"/>
      <dgm:spPr/>
      <dgm:t>
        <a:bodyPr/>
        <a:lstStyle/>
        <a:p>
          <a:pPr rtl="1"/>
          <a:endParaRPr lang="fa-IR"/>
        </a:p>
      </dgm:t>
    </dgm:pt>
    <dgm:pt modelId="{1CB49ECE-EAD3-48BC-9719-B4C001047DC5}" type="pres">
      <dgm:prSet presAssocID="{76CBF118-5837-445E-9A25-519ED03DA3C4}" presName="hierChild2" presStyleCnt="0"/>
      <dgm:spPr/>
    </dgm:pt>
    <dgm:pt modelId="{96374DE2-AFEA-4D45-96EB-3E61A8E17F40}" type="pres">
      <dgm:prSet presAssocID="{E8F1E405-B629-4870-93A4-493CCEF2A9B4}" presName="Name37" presStyleLbl="parChTrans1D2" presStyleIdx="0" presStyleCnt="2"/>
      <dgm:spPr/>
      <dgm:t>
        <a:bodyPr/>
        <a:lstStyle/>
        <a:p>
          <a:pPr rtl="1"/>
          <a:endParaRPr lang="fa-IR"/>
        </a:p>
      </dgm:t>
    </dgm:pt>
    <dgm:pt modelId="{8379AB0B-E622-4469-93C8-0D6C9F72E308}" type="pres">
      <dgm:prSet presAssocID="{0BB1804D-3F25-474C-B90F-2DF7944C387C}" presName="hierRoot2" presStyleCnt="0">
        <dgm:presLayoutVars>
          <dgm:hierBranch val="l"/>
        </dgm:presLayoutVars>
      </dgm:prSet>
      <dgm:spPr/>
    </dgm:pt>
    <dgm:pt modelId="{62572EC6-4269-48A3-9AFD-91EB5B4F9E77}" type="pres">
      <dgm:prSet presAssocID="{0BB1804D-3F25-474C-B90F-2DF7944C387C}" presName="rootComposite" presStyleCnt="0"/>
      <dgm:spPr/>
    </dgm:pt>
    <dgm:pt modelId="{7B8ED0EA-8A5F-4458-8C79-7992F464F66C}" type="pres">
      <dgm:prSet presAssocID="{0BB1804D-3F25-474C-B90F-2DF7944C387C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pPr rtl="1"/>
          <a:endParaRPr lang="fa-IR"/>
        </a:p>
      </dgm:t>
    </dgm:pt>
    <dgm:pt modelId="{59F4DF0A-BB27-4B12-A122-6CEF2A0EF334}" type="pres">
      <dgm:prSet presAssocID="{0BB1804D-3F25-474C-B90F-2DF7944C387C}" presName="rootConnector" presStyleLbl="node2" presStyleIdx="0" presStyleCnt="2"/>
      <dgm:spPr/>
      <dgm:t>
        <a:bodyPr/>
        <a:lstStyle/>
        <a:p>
          <a:pPr rtl="1"/>
          <a:endParaRPr lang="fa-IR"/>
        </a:p>
      </dgm:t>
    </dgm:pt>
    <dgm:pt modelId="{9CB515AD-D5EC-49BE-905B-962B210DD83D}" type="pres">
      <dgm:prSet presAssocID="{0BB1804D-3F25-474C-B90F-2DF7944C387C}" presName="hierChild4" presStyleCnt="0"/>
      <dgm:spPr/>
    </dgm:pt>
    <dgm:pt modelId="{122557FA-9FE5-4742-B9A9-9883E3BC194C}" type="pres">
      <dgm:prSet presAssocID="{6711F837-D45E-4DA1-BF8C-F1FCD2EB7EE8}" presName="Name50" presStyleLbl="parChTrans1D3" presStyleIdx="0" presStyleCnt="6"/>
      <dgm:spPr/>
      <dgm:t>
        <a:bodyPr/>
        <a:lstStyle/>
        <a:p>
          <a:pPr rtl="1"/>
          <a:endParaRPr lang="fa-IR"/>
        </a:p>
      </dgm:t>
    </dgm:pt>
    <dgm:pt modelId="{9A5325CF-CA66-4654-A573-79F243E9AEDE}" type="pres">
      <dgm:prSet presAssocID="{26721333-D882-463A-8A09-33D80B810F02}" presName="hierRoot2" presStyleCnt="0">
        <dgm:presLayoutVars>
          <dgm:hierBranch val="init"/>
        </dgm:presLayoutVars>
      </dgm:prSet>
      <dgm:spPr/>
    </dgm:pt>
    <dgm:pt modelId="{21181A1A-A30C-4378-AAD2-60C4EF911EBC}" type="pres">
      <dgm:prSet presAssocID="{26721333-D882-463A-8A09-33D80B810F02}" presName="rootComposite" presStyleCnt="0"/>
      <dgm:spPr/>
    </dgm:pt>
    <dgm:pt modelId="{187439A9-9869-4D08-A4BE-C1D0AAE18900}" type="pres">
      <dgm:prSet presAssocID="{26721333-D882-463A-8A09-33D80B810F02}" presName="rootText" presStyleLbl="node3" presStyleIdx="0" presStyleCnt="6">
        <dgm:presLayoutVars>
          <dgm:chPref val="3"/>
        </dgm:presLayoutVars>
      </dgm:prSet>
      <dgm:spPr/>
      <dgm:t>
        <a:bodyPr/>
        <a:lstStyle/>
        <a:p>
          <a:pPr rtl="1"/>
          <a:endParaRPr lang="fa-IR"/>
        </a:p>
      </dgm:t>
    </dgm:pt>
    <dgm:pt modelId="{ED4E3DC9-C90E-4D46-BB9C-8B776BF8E94F}" type="pres">
      <dgm:prSet presAssocID="{26721333-D882-463A-8A09-33D80B810F02}" presName="rootConnector" presStyleLbl="node3" presStyleIdx="0" presStyleCnt="6"/>
      <dgm:spPr/>
      <dgm:t>
        <a:bodyPr/>
        <a:lstStyle/>
        <a:p>
          <a:pPr rtl="1"/>
          <a:endParaRPr lang="fa-IR"/>
        </a:p>
      </dgm:t>
    </dgm:pt>
    <dgm:pt modelId="{9164FFC1-BF25-4BDF-A985-831097636C26}" type="pres">
      <dgm:prSet presAssocID="{26721333-D882-463A-8A09-33D80B810F02}" presName="hierChild4" presStyleCnt="0"/>
      <dgm:spPr/>
    </dgm:pt>
    <dgm:pt modelId="{483233E9-6645-4845-946A-63DE115AE226}" type="pres">
      <dgm:prSet presAssocID="{26721333-D882-463A-8A09-33D80B810F02}" presName="hierChild5" presStyleCnt="0"/>
      <dgm:spPr/>
    </dgm:pt>
    <dgm:pt modelId="{CECEE99A-521B-4820-A842-5A6A1242EC66}" type="pres">
      <dgm:prSet presAssocID="{BB278D2C-E9C9-429E-96E3-51DE70D09B97}" presName="Name50" presStyleLbl="parChTrans1D3" presStyleIdx="1" presStyleCnt="6"/>
      <dgm:spPr/>
      <dgm:t>
        <a:bodyPr/>
        <a:lstStyle/>
        <a:p>
          <a:pPr rtl="1"/>
          <a:endParaRPr lang="fa-IR"/>
        </a:p>
      </dgm:t>
    </dgm:pt>
    <dgm:pt modelId="{A27CECB6-3DAA-4990-A7AC-CA9710EC047B}" type="pres">
      <dgm:prSet presAssocID="{4B8E359C-8283-4DB9-882D-0EE87D9C52E1}" presName="hierRoot2" presStyleCnt="0">
        <dgm:presLayoutVars>
          <dgm:hierBranch val="init"/>
        </dgm:presLayoutVars>
      </dgm:prSet>
      <dgm:spPr/>
    </dgm:pt>
    <dgm:pt modelId="{F4A87170-6AE4-43C2-B7EE-9345596001A4}" type="pres">
      <dgm:prSet presAssocID="{4B8E359C-8283-4DB9-882D-0EE87D9C52E1}" presName="rootComposite" presStyleCnt="0"/>
      <dgm:spPr/>
    </dgm:pt>
    <dgm:pt modelId="{77E63431-1278-4ACA-84D3-A5158C77C8AF}" type="pres">
      <dgm:prSet presAssocID="{4B8E359C-8283-4DB9-882D-0EE87D9C52E1}" presName="rootText" presStyleLbl="node3" presStyleIdx="1" presStyleCnt="6">
        <dgm:presLayoutVars>
          <dgm:chPref val="3"/>
        </dgm:presLayoutVars>
      </dgm:prSet>
      <dgm:spPr/>
      <dgm:t>
        <a:bodyPr/>
        <a:lstStyle/>
        <a:p>
          <a:pPr rtl="1"/>
          <a:endParaRPr lang="fa-IR"/>
        </a:p>
      </dgm:t>
    </dgm:pt>
    <dgm:pt modelId="{CF4BC9DE-408E-4626-A562-90B762C2F148}" type="pres">
      <dgm:prSet presAssocID="{4B8E359C-8283-4DB9-882D-0EE87D9C52E1}" presName="rootConnector" presStyleLbl="node3" presStyleIdx="1" presStyleCnt="6"/>
      <dgm:spPr/>
      <dgm:t>
        <a:bodyPr/>
        <a:lstStyle/>
        <a:p>
          <a:pPr rtl="1"/>
          <a:endParaRPr lang="fa-IR"/>
        </a:p>
      </dgm:t>
    </dgm:pt>
    <dgm:pt modelId="{CE336FB1-41D3-4107-A85B-4C16F68A70A1}" type="pres">
      <dgm:prSet presAssocID="{4B8E359C-8283-4DB9-882D-0EE87D9C52E1}" presName="hierChild4" presStyleCnt="0"/>
      <dgm:spPr/>
    </dgm:pt>
    <dgm:pt modelId="{80DCE9FD-343F-4ABF-8761-3A5070FF884D}" type="pres">
      <dgm:prSet presAssocID="{4B8E359C-8283-4DB9-882D-0EE87D9C52E1}" presName="hierChild5" presStyleCnt="0"/>
      <dgm:spPr/>
    </dgm:pt>
    <dgm:pt modelId="{6AE16F9D-A312-4447-892F-01ED9C190694}" type="pres">
      <dgm:prSet presAssocID="{4165BAC4-780D-4333-BC56-E6F37D8D7DA6}" presName="Name50" presStyleLbl="parChTrans1D3" presStyleIdx="2" presStyleCnt="6"/>
      <dgm:spPr/>
      <dgm:t>
        <a:bodyPr/>
        <a:lstStyle/>
        <a:p>
          <a:pPr rtl="1"/>
          <a:endParaRPr lang="fa-IR"/>
        </a:p>
      </dgm:t>
    </dgm:pt>
    <dgm:pt modelId="{F6D61685-91A0-46C0-A4C1-0C8BFD6E13DE}" type="pres">
      <dgm:prSet presAssocID="{37B4DB2D-FCC1-42A0-BB4F-B447010A9209}" presName="hierRoot2" presStyleCnt="0">
        <dgm:presLayoutVars>
          <dgm:hierBranch val="init"/>
        </dgm:presLayoutVars>
      </dgm:prSet>
      <dgm:spPr/>
    </dgm:pt>
    <dgm:pt modelId="{DAFFE516-7816-4342-B38B-B69CE1B1907B}" type="pres">
      <dgm:prSet presAssocID="{37B4DB2D-FCC1-42A0-BB4F-B447010A9209}" presName="rootComposite" presStyleCnt="0"/>
      <dgm:spPr/>
    </dgm:pt>
    <dgm:pt modelId="{B7A8E702-997C-478B-A4B2-2DD44552E8AB}" type="pres">
      <dgm:prSet presAssocID="{37B4DB2D-FCC1-42A0-BB4F-B447010A9209}" presName="rootText" presStyleLbl="node3" presStyleIdx="2" presStyleCnt="6">
        <dgm:presLayoutVars>
          <dgm:chPref val="3"/>
        </dgm:presLayoutVars>
      </dgm:prSet>
      <dgm:spPr/>
      <dgm:t>
        <a:bodyPr/>
        <a:lstStyle/>
        <a:p>
          <a:pPr rtl="1"/>
          <a:endParaRPr lang="fa-IR"/>
        </a:p>
      </dgm:t>
    </dgm:pt>
    <dgm:pt modelId="{5DFEB506-A558-4BCF-B982-54194A7F41AC}" type="pres">
      <dgm:prSet presAssocID="{37B4DB2D-FCC1-42A0-BB4F-B447010A9209}" presName="rootConnector" presStyleLbl="node3" presStyleIdx="2" presStyleCnt="6"/>
      <dgm:spPr/>
      <dgm:t>
        <a:bodyPr/>
        <a:lstStyle/>
        <a:p>
          <a:pPr rtl="1"/>
          <a:endParaRPr lang="fa-IR"/>
        </a:p>
      </dgm:t>
    </dgm:pt>
    <dgm:pt modelId="{000E7FB9-275A-4E07-B97C-69CD3380AA9E}" type="pres">
      <dgm:prSet presAssocID="{37B4DB2D-FCC1-42A0-BB4F-B447010A9209}" presName="hierChild4" presStyleCnt="0"/>
      <dgm:spPr/>
    </dgm:pt>
    <dgm:pt modelId="{005270B6-53EF-4DAE-8A2C-ABBCF801AB93}" type="pres">
      <dgm:prSet presAssocID="{37B4DB2D-FCC1-42A0-BB4F-B447010A9209}" presName="hierChild5" presStyleCnt="0"/>
      <dgm:spPr/>
    </dgm:pt>
    <dgm:pt modelId="{015088A6-EEF1-471C-8886-6C6CFBC28C7C}" type="pres">
      <dgm:prSet presAssocID="{0BB1804D-3F25-474C-B90F-2DF7944C387C}" presName="hierChild5" presStyleCnt="0"/>
      <dgm:spPr/>
    </dgm:pt>
    <dgm:pt modelId="{7DFB642F-08BF-4D6B-8EF2-BCC0E38B1CEF}" type="pres">
      <dgm:prSet presAssocID="{A1DBF8F5-DA40-4870-9093-9E8B27E72FE4}" presName="Name37" presStyleLbl="parChTrans1D2" presStyleIdx="1" presStyleCnt="2"/>
      <dgm:spPr/>
      <dgm:t>
        <a:bodyPr/>
        <a:lstStyle/>
        <a:p>
          <a:pPr rtl="1"/>
          <a:endParaRPr lang="fa-IR"/>
        </a:p>
      </dgm:t>
    </dgm:pt>
    <dgm:pt modelId="{CD0818F7-5EEC-4DFE-9A50-E0A67F676F10}" type="pres">
      <dgm:prSet presAssocID="{C4E70DFC-DB87-4737-885F-D0BF54508A20}" presName="hierRoot2" presStyleCnt="0">
        <dgm:presLayoutVars>
          <dgm:hierBranch val="init"/>
        </dgm:presLayoutVars>
      </dgm:prSet>
      <dgm:spPr/>
    </dgm:pt>
    <dgm:pt modelId="{7F9BAF5C-9749-416E-A185-1C093D259B6B}" type="pres">
      <dgm:prSet presAssocID="{C4E70DFC-DB87-4737-885F-D0BF54508A20}" presName="rootComposite" presStyleCnt="0"/>
      <dgm:spPr/>
    </dgm:pt>
    <dgm:pt modelId="{EEAFAA07-5507-4437-93C7-718CD119FC5F}" type="pres">
      <dgm:prSet presAssocID="{C4E70DFC-DB87-4737-885F-D0BF54508A20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pPr rtl="1"/>
          <a:endParaRPr lang="fa-IR"/>
        </a:p>
      </dgm:t>
    </dgm:pt>
    <dgm:pt modelId="{38C8FF90-8C19-47BD-AA3A-A30A8D661D00}" type="pres">
      <dgm:prSet presAssocID="{C4E70DFC-DB87-4737-885F-D0BF54508A20}" presName="rootConnector" presStyleLbl="node2" presStyleIdx="1" presStyleCnt="2"/>
      <dgm:spPr/>
      <dgm:t>
        <a:bodyPr/>
        <a:lstStyle/>
        <a:p>
          <a:pPr rtl="1"/>
          <a:endParaRPr lang="fa-IR"/>
        </a:p>
      </dgm:t>
    </dgm:pt>
    <dgm:pt modelId="{5B8A3845-A057-4993-A456-E2FDE0550F28}" type="pres">
      <dgm:prSet presAssocID="{C4E70DFC-DB87-4737-885F-D0BF54508A20}" presName="hierChild4" presStyleCnt="0"/>
      <dgm:spPr/>
    </dgm:pt>
    <dgm:pt modelId="{1300066E-5519-4EE8-89BF-1B24E0BBCA20}" type="pres">
      <dgm:prSet presAssocID="{97BB24FA-9D32-436C-A7E1-FF2422049461}" presName="Name37" presStyleLbl="parChTrans1D3" presStyleIdx="3" presStyleCnt="6"/>
      <dgm:spPr/>
      <dgm:t>
        <a:bodyPr/>
        <a:lstStyle/>
        <a:p>
          <a:pPr rtl="1"/>
          <a:endParaRPr lang="fa-IR"/>
        </a:p>
      </dgm:t>
    </dgm:pt>
    <dgm:pt modelId="{9B9D1879-A7F7-45C3-B481-9FCEBDC021EE}" type="pres">
      <dgm:prSet presAssocID="{3E591267-AC9E-4C30-A754-904C966F02F2}" presName="hierRoot2" presStyleCnt="0">
        <dgm:presLayoutVars>
          <dgm:hierBranch val="init"/>
        </dgm:presLayoutVars>
      </dgm:prSet>
      <dgm:spPr/>
    </dgm:pt>
    <dgm:pt modelId="{F2A1A10C-E6E4-42F4-AA03-515A1D4785BD}" type="pres">
      <dgm:prSet presAssocID="{3E591267-AC9E-4C30-A754-904C966F02F2}" presName="rootComposite" presStyleCnt="0"/>
      <dgm:spPr/>
    </dgm:pt>
    <dgm:pt modelId="{CF4E1CB8-B8BD-40A2-9582-2D3F8464A5AB}" type="pres">
      <dgm:prSet presAssocID="{3E591267-AC9E-4C30-A754-904C966F02F2}" presName="rootText" presStyleLbl="node3" presStyleIdx="3" presStyleCnt="6">
        <dgm:presLayoutVars>
          <dgm:chPref val="3"/>
        </dgm:presLayoutVars>
      </dgm:prSet>
      <dgm:spPr/>
      <dgm:t>
        <a:bodyPr/>
        <a:lstStyle/>
        <a:p>
          <a:pPr rtl="1"/>
          <a:endParaRPr lang="fa-IR"/>
        </a:p>
      </dgm:t>
    </dgm:pt>
    <dgm:pt modelId="{222A667C-7809-4C97-B7DE-AD9DAC65DFAA}" type="pres">
      <dgm:prSet presAssocID="{3E591267-AC9E-4C30-A754-904C966F02F2}" presName="rootConnector" presStyleLbl="node3" presStyleIdx="3" presStyleCnt="6"/>
      <dgm:spPr/>
      <dgm:t>
        <a:bodyPr/>
        <a:lstStyle/>
        <a:p>
          <a:pPr rtl="1"/>
          <a:endParaRPr lang="fa-IR"/>
        </a:p>
      </dgm:t>
    </dgm:pt>
    <dgm:pt modelId="{12B0ED11-4780-45F8-90F5-791CCDDECE86}" type="pres">
      <dgm:prSet presAssocID="{3E591267-AC9E-4C30-A754-904C966F02F2}" presName="hierChild4" presStyleCnt="0"/>
      <dgm:spPr/>
    </dgm:pt>
    <dgm:pt modelId="{8FC38BBF-EA7C-4D4E-88A2-B6CD029D2E54}" type="pres">
      <dgm:prSet presAssocID="{3E591267-AC9E-4C30-A754-904C966F02F2}" presName="hierChild5" presStyleCnt="0"/>
      <dgm:spPr/>
    </dgm:pt>
    <dgm:pt modelId="{0C71A390-BDB2-467E-B785-F55329B87F3D}" type="pres">
      <dgm:prSet presAssocID="{EA5BADA9-190B-49D4-84A0-40FCEAB967F5}" presName="Name37" presStyleLbl="parChTrans1D3" presStyleIdx="4" presStyleCnt="6"/>
      <dgm:spPr/>
      <dgm:t>
        <a:bodyPr/>
        <a:lstStyle/>
        <a:p>
          <a:pPr rtl="1"/>
          <a:endParaRPr lang="fa-IR"/>
        </a:p>
      </dgm:t>
    </dgm:pt>
    <dgm:pt modelId="{1ADB41A8-431A-488B-8645-D574A63E3421}" type="pres">
      <dgm:prSet presAssocID="{FB7BE954-2E2E-47BC-BEBA-6FD4476111D0}" presName="hierRoot2" presStyleCnt="0">
        <dgm:presLayoutVars>
          <dgm:hierBranch val="init"/>
        </dgm:presLayoutVars>
      </dgm:prSet>
      <dgm:spPr/>
    </dgm:pt>
    <dgm:pt modelId="{731C21CA-A7D7-4FE9-98D1-1469969EBEB4}" type="pres">
      <dgm:prSet presAssocID="{FB7BE954-2E2E-47BC-BEBA-6FD4476111D0}" presName="rootComposite" presStyleCnt="0"/>
      <dgm:spPr/>
    </dgm:pt>
    <dgm:pt modelId="{9B00D3F2-FE73-4680-96E7-6474E4506654}" type="pres">
      <dgm:prSet presAssocID="{FB7BE954-2E2E-47BC-BEBA-6FD4476111D0}" presName="rootText" presStyleLbl="node3" presStyleIdx="4" presStyleCnt="6">
        <dgm:presLayoutVars>
          <dgm:chPref val="3"/>
        </dgm:presLayoutVars>
      </dgm:prSet>
      <dgm:spPr/>
      <dgm:t>
        <a:bodyPr/>
        <a:lstStyle/>
        <a:p>
          <a:pPr rtl="1"/>
          <a:endParaRPr lang="fa-IR"/>
        </a:p>
      </dgm:t>
    </dgm:pt>
    <dgm:pt modelId="{D8F4CAB3-61AC-4FA6-AFD8-4C933E41EE77}" type="pres">
      <dgm:prSet presAssocID="{FB7BE954-2E2E-47BC-BEBA-6FD4476111D0}" presName="rootConnector" presStyleLbl="node3" presStyleIdx="4" presStyleCnt="6"/>
      <dgm:spPr/>
      <dgm:t>
        <a:bodyPr/>
        <a:lstStyle/>
        <a:p>
          <a:pPr rtl="1"/>
          <a:endParaRPr lang="fa-IR"/>
        </a:p>
      </dgm:t>
    </dgm:pt>
    <dgm:pt modelId="{B1050990-D966-4A7C-988B-5B4D46F783AB}" type="pres">
      <dgm:prSet presAssocID="{FB7BE954-2E2E-47BC-BEBA-6FD4476111D0}" presName="hierChild4" presStyleCnt="0"/>
      <dgm:spPr/>
    </dgm:pt>
    <dgm:pt modelId="{1A5BE315-F6E0-4E28-8480-F323F26D69D7}" type="pres">
      <dgm:prSet presAssocID="{FB7BE954-2E2E-47BC-BEBA-6FD4476111D0}" presName="hierChild5" presStyleCnt="0"/>
      <dgm:spPr/>
    </dgm:pt>
    <dgm:pt modelId="{AA5626CF-EB7E-4E63-8C08-DC97D013D488}" type="pres">
      <dgm:prSet presAssocID="{D3C901E3-44A9-4F47-B60C-927AD5B12020}" presName="Name37" presStyleLbl="parChTrans1D3" presStyleIdx="5" presStyleCnt="6"/>
      <dgm:spPr/>
      <dgm:t>
        <a:bodyPr/>
        <a:lstStyle/>
        <a:p>
          <a:pPr rtl="1"/>
          <a:endParaRPr lang="fa-IR"/>
        </a:p>
      </dgm:t>
    </dgm:pt>
    <dgm:pt modelId="{99F73B8B-E6CC-4420-90B6-CF9E7990B5C1}" type="pres">
      <dgm:prSet presAssocID="{154795F9-93D1-48A5-BD5C-53FBF0E50763}" presName="hierRoot2" presStyleCnt="0">
        <dgm:presLayoutVars>
          <dgm:hierBranch val="init"/>
        </dgm:presLayoutVars>
      </dgm:prSet>
      <dgm:spPr/>
    </dgm:pt>
    <dgm:pt modelId="{7E9FF9C5-04C7-45CA-9757-6CE0FB037A73}" type="pres">
      <dgm:prSet presAssocID="{154795F9-93D1-48A5-BD5C-53FBF0E50763}" presName="rootComposite" presStyleCnt="0"/>
      <dgm:spPr/>
    </dgm:pt>
    <dgm:pt modelId="{0D4580D2-A54A-46BC-9DDE-369642FF4ABA}" type="pres">
      <dgm:prSet presAssocID="{154795F9-93D1-48A5-BD5C-53FBF0E50763}" presName="rootText" presStyleLbl="node3" presStyleIdx="5" presStyleCnt="6">
        <dgm:presLayoutVars>
          <dgm:chPref val="3"/>
        </dgm:presLayoutVars>
      </dgm:prSet>
      <dgm:spPr/>
      <dgm:t>
        <a:bodyPr/>
        <a:lstStyle/>
        <a:p>
          <a:pPr rtl="1"/>
          <a:endParaRPr lang="fa-IR"/>
        </a:p>
      </dgm:t>
    </dgm:pt>
    <dgm:pt modelId="{F982E2C1-25BE-44BA-BEBA-30AF3CD6533F}" type="pres">
      <dgm:prSet presAssocID="{154795F9-93D1-48A5-BD5C-53FBF0E50763}" presName="rootConnector" presStyleLbl="node3" presStyleIdx="5" presStyleCnt="6"/>
      <dgm:spPr/>
      <dgm:t>
        <a:bodyPr/>
        <a:lstStyle/>
        <a:p>
          <a:pPr rtl="1"/>
          <a:endParaRPr lang="fa-IR"/>
        </a:p>
      </dgm:t>
    </dgm:pt>
    <dgm:pt modelId="{5A6922B5-0F5E-405B-9B61-06F88DBDA27C}" type="pres">
      <dgm:prSet presAssocID="{154795F9-93D1-48A5-BD5C-53FBF0E50763}" presName="hierChild4" presStyleCnt="0"/>
      <dgm:spPr/>
    </dgm:pt>
    <dgm:pt modelId="{D28DC0AA-A768-4E94-862D-DE4960894C6C}" type="pres">
      <dgm:prSet presAssocID="{154795F9-93D1-48A5-BD5C-53FBF0E50763}" presName="hierChild5" presStyleCnt="0"/>
      <dgm:spPr/>
    </dgm:pt>
    <dgm:pt modelId="{FBF12DF2-A3F5-40F2-B49E-BA8610ACE1BE}" type="pres">
      <dgm:prSet presAssocID="{C4E70DFC-DB87-4737-885F-D0BF54508A20}" presName="hierChild5" presStyleCnt="0"/>
      <dgm:spPr/>
    </dgm:pt>
    <dgm:pt modelId="{CEFB8E2B-77D6-499E-BA15-67178D06C454}" type="pres">
      <dgm:prSet presAssocID="{76CBF118-5837-445E-9A25-519ED03DA3C4}" presName="hierChild3" presStyleCnt="0"/>
      <dgm:spPr/>
    </dgm:pt>
  </dgm:ptLst>
  <dgm:cxnLst>
    <dgm:cxn modelId="{C509F789-B74F-48F2-948D-5D912E905649}" srcId="{76CBF118-5837-445E-9A25-519ED03DA3C4}" destId="{0BB1804D-3F25-474C-B90F-2DF7944C387C}" srcOrd="0" destOrd="0" parTransId="{E8F1E405-B629-4870-93A4-493CCEF2A9B4}" sibTransId="{0096204E-41B5-42CF-9952-60581EE9DA51}"/>
    <dgm:cxn modelId="{2A4F6837-92A8-419B-B7F1-89F7FCD4A501}" type="presOf" srcId="{4165BAC4-780D-4333-BC56-E6F37D8D7DA6}" destId="{6AE16F9D-A312-4447-892F-01ED9C190694}" srcOrd="0" destOrd="0" presId="urn:microsoft.com/office/officeart/2005/8/layout/orgChart1"/>
    <dgm:cxn modelId="{D0D49C45-3DF4-40EF-8BF6-95468A130D9A}" srcId="{0BB1804D-3F25-474C-B90F-2DF7944C387C}" destId="{26721333-D882-463A-8A09-33D80B810F02}" srcOrd="0" destOrd="0" parTransId="{6711F837-D45E-4DA1-BF8C-F1FCD2EB7EE8}" sibTransId="{89E1FDA8-0D80-47A7-B912-B50681EECFD8}"/>
    <dgm:cxn modelId="{EFDA87DD-1B59-448F-98CA-E416E76C64F0}" srcId="{0BB1804D-3F25-474C-B90F-2DF7944C387C}" destId="{37B4DB2D-FCC1-42A0-BB4F-B447010A9209}" srcOrd="2" destOrd="0" parTransId="{4165BAC4-780D-4333-BC56-E6F37D8D7DA6}" sibTransId="{637A7ACE-7991-4963-A28B-CFF596F98EFC}"/>
    <dgm:cxn modelId="{1767ECD3-10A3-4015-95D0-B22E3D6C99C3}" srcId="{C4E70DFC-DB87-4737-885F-D0BF54508A20}" destId="{FB7BE954-2E2E-47BC-BEBA-6FD4476111D0}" srcOrd="1" destOrd="0" parTransId="{EA5BADA9-190B-49D4-84A0-40FCEAB967F5}" sibTransId="{C614DE17-208F-4B7A-8BB5-011716119564}"/>
    <dgm:cxn modelId="{2790A33F-9FBA-4082-878B-8C7A34BDFEAD}" srcId="{854DDE2D-7561-4276-9E7E-836F10F63E3B}" destId="{76CBF118-5837-445E-9A25-519ED03DA3C4}" srcOrd="0" destOrd="0" parTransId="{55E49B5D-DD36-4031-8979-67611DD4D116}" sibTransId="{B9D016FA-948B-486A-979E-373E8AD5D2B4}"/>
    <dgm:cxn modelId="{DB9ED3BF-DD8E-4FAC-8D9E-68A4B3172B87}" type="presOf" srcId="{4B8E359C-8283-4DB9-882D-0EE87D9C52E1}" destId="{CF4BC9DE-408E-4626-A562-90B762C2F148}" srcOrd="1" destOrd="0" presId="urn:microsoft.com/office/officeart/2005/8/layout/orgChart1"/>
    <dgm:cxn modelId="{F4BBD8B2-9C73-433B-A599-36F1E9D59AFA}" srcId="{0BB1804D-3F25-474C-B90F-2DF7944C387C}" destId="{4B8E359C-8283-4DB9-882D-0EE87D9C52E1}" srcOrd="1" destOrd="0" parTransId="{BB278D2C-E9C9-429E-96E3-51DE70D09B97}" sibTransId="{6120487D-852C-43A1-B26C-750CFC153E18}"/>
    <dgm:cxn modelId="{8CFD3F16-410E-4FA7-A04E-184E6DB4F2B2}" type="presOf" srcId="{EA5BADA9-190B-49D4-84A0-40FCEAB967F5}" destId="{0C71A390-BDB2-467E-B785-F55329B87F3D}" srcOrd="0" destOrd="0" presId="urn:microsoft.com/office/officeart/2005/8/layout/orgChart1"/>
    <dgm:cxn modelId="{860B6B5A-E2B5-4C19-8FA5-C826B70D7C14}" type="presOf" srcId="{76CBF118-5837-445E-9A25-519ED03DA3C4}" destId="{803C4DE8-BE37-4EAA-BD6C-B5EFDAFAC965}" srcOrd="0" destOrd="0" presId="urn:microsoft.com/office/officeart/2005/8/layout/orgChart1"/>
    <dgm:cxn modelId="{4779F394-602F-4CD6-981D-6544454F41C9}" type="presOf" srcId="{BB278D2C-E9C9-429E-96E3-51DE70D09B97}" destId="{CECEE99A-521B-4820-A842-5A6A1242EC66}" srcOrd="0" destOrd="0" presId="urn:microsoft.com/office/officeart/2005/8/layout/orgChart1"/>
    <dgm:cxn modelId="{5F95A800-0AE4-4941-83CD-56CF72CD31ED}" type="presOf" srcId="{6711F837-D45E-4DA1-BF8C-F1FCD2EB7EE8}" destId="{122557FA-9FE5-4742-B9A9-9883E3BC194C}" srcOrd="0" destOrd="0" presId="urn:microsoft.com/office/officeart/2005/8/layout/orgChart1"/>
    <dgm:cxn modelId="{D683F347-D65B-474A-86C2-4BB4BE0499D0}" type="presOf" srcId="{26721333-D882-463A-8A09-33D80B810F02}" destId="{187439A9-9869-4D08-A4BE-C1D0AAE18900}" srcOrd="0" destOrd="0" presId="urn:microsoft.com/office/officeart/2005/8/layout/orgChart1"/>
    <dgm:cxn modelId="{2F56B587-CDDB-41BC-95CC-9616604A483E}" type="presOf" srcId="{A1DBF8F5-DA40-4870-9093-9E8B27E72FE4}" destId="{7DFB642F-08BF-4D6B-8EF2-BCC0E38B1CEF}" srcOrd="0" destOrd="0" presId="urn:microsoft.com/office/officeart/2005/8/layout/orgChart1"/>
    <dgm:cxn modelId="{B3B11376-F406-4E0A-95CA-14AE9151A963}" type="presOf" srcId="{37B4DB2D-FCC1-42A0-BB4F-B447010A9209}" destId="{5DFEB506-A558-4BCF-B982-54194A7F41AC}" srcOrd="1" destOrd="0" presId="urn:microsoft.com/office/officeart/2005/8/layout/orgChart1"/>
    <dgm:cxn modelId="{B9BB400E-B62B-42C3-8D00-A317F8DCC109}" type="presOf" srcId="{C4E70DFC-DB87-4737-885F-D0BF54508A20}" destId="{EEAFAA07-5507-4437-93C7-718CD119FC5F}" srcOrd="0" destOrd="0" presId="urn:microsoft.com/office/officeart/2005/8/layout/orgChart1"/>
    <dgm:cxn modelId="{74EEBC54-4BCC-446A-B7B9-3FDC136AF0F6}" type="presOf" srcId="{D3C901E3-44A9-4F47-B60C-927AD5B12020}" destId="{AA5626CF-EB7E-4E63-8C08-DC97D013D488}" srcOrd="0" destOrd="0" presId="urn:microsoft.com/office/officeart/2005/8/layout/orgChart1"/>
    <dgm:cxn modelId="{126D51ED-F118-429D-B8B4-9BDE6EE851B9}" srcId="{76CBF118-5837-445E-9A25-519ED03DA3C4}" destId="{C4E70DFC-DB87-4737-885F-D0BF54508A20}" srcOrd="1" destOrd="0" parTransId="{A1DBF8F5-DA40-4870-9093-9E8B27E72FE4}" sibTransId="{56AE57FD-FF34-4A9F-AC24-C6F6BF67D3CA}"/>
    <dgm:cxn modelId="{60A28A55-2915-416B-B58D-B0510839759D}" srcId="{C4E70DFC-DB87-4737-885F-D0BF54508A20}" destId="{154795F9-93D1-48A5-BD5C-53FBF0E50763}" srcOrd="2" destOrd="0" parTransId="{D3C901E3-44A9-4F47-B60C-927AD5B12020}" sibTransId="{61B7E4DD-74EB-4ABF-97ED-025FA5956F22}"/>
    <dgm:cxn modelId="{F7C8155D-4060-45B7-9769-E1B1F3ECAC02}" type="presOf" srcId="{C4E70DFC-DB87-4737-885F-D0BF54508A20}" destId="{38C8FF90-8C19-47BD-AA3A-A30A8D661D00}" srcOrd="1" destOrd="0" presId="urn:microsoft.com/office/officeart/2005/8/layout/orgChart1"/>
    <dgm:cxn modelId="{053629F7-F2B1-41DA-ADA1-535DD9939EE9}" type="presOf" srcId="{854DDE2D-7561-4276-9E7E-836F10F63E3B}" destId="{D26BC69E-6B08-4B8C-B06B-C861757DD74B}" srcOrd="0" destOrd="0" presId="urn:microsoft.com/office/officeart/2005/8/layout/orgChart1"/>
    <dgm:cxn modelId="{016BD07D-3791-4711-95D7-C46E86C653B6}" type="presOf" srcId="{FB7BE954-2E2E-47BC-BEBA-6FD4476111D0}" destId="{D8F4CAB3-61AC-4FA6-AFD8-4C933E41EE77}" srcOrd="1" destOrd="0" presId="urn:microsoft.com/office/officeart/2005/8/layout/orgChart1"/>
    <dgm:cxn modelId="{E9A92054-3FF9-4CE4-9179-81039344E91D}" type="presOf" srcId="{FB7BE954-2E2E-47BC-BEBA-6FD4476111D0}" destId="{9B00D3F2-FE73-4680-96E7-6474E4506654}" srcOrd="0" destOrd="0" presId="urn:microsoft.com/office/officeart/2005/8/layout/orgChart1"/>
    <dgm:cxn modelId="{8BE43165-C95A-4863-B298-113BF7E79328}" type="presOf" srcId="{0BB1804D-3F25-474C-B90F-2DF7944C387C}" destId="{7B8ED0EA-8A5F-4458-8C79-7992F464F66C}" srcOrd="0" destOrd="0" presId="urn:microsoft.com/office/officeart/2005/8/layout/orgChart1"/>
    <dgm:cxn modelId="{BC6F564A-2E98-4D03-908E-619FE4656CF8}" type="presOf" srcId="{76CBF118-5837-445E-9A25-519ED03DA3C4}" destId="{568BBC47-475C-4C01-8731-8ACB7008CD3F}" srcOrd="1" destOrd="0" presId="urn:microsoft.com/office/officeart/2005/8/layout/orgChart1"/>
    <dgm:cxn modelId="{530641A7-8B0A-4633-847E-E60781727027}" type="presOf" srcId="{154795F9-93D1-48A5-BD5C-53FBF0E50763}" destId="{0D4580D2-A54A-46BC-9DDE-369642FF4ABA}" srcOrd="0" destOrd="0" presId="urn:microsoft.com/office/officeart/2005/8/layout/orgChart1"/>
    <dgm:cxn modelId="{62D0DB3F-7E7B-458F-818B-215D8C72323A}" type="presOf" srcId="{97BB24FA-9D32-436C-A7E1-FF2422049461}" destId="{1300066E-5519-4EE8-89BF-1B24E0BBCA20}" srcOrd="0" destOrd="0" presId="urn:microsoft.com/office/officeart/2005/8/layout/orgChart1"/>
    <dgm:cxn modelId="{9F34D617-A4B1-4718-B51E-D3ADD9E75715}" type="presOf" srcId="{3E591267-AC9E-4C30-A754-904C966F02F2}" destId="{222A667C-7809-4C97-B7DE-AD9DAC65DFAA}" srcOrd="1" destOrd="0" presId="urn:microsoft.com/office/officeart/2005/8/layout/orgChart1"/>
    <dgm:cxn modelId="{35E473D2-124F-4D79-900C-D5C6B5391461}" srcId="{C4E70DFC-DB87-4737-885F-D0BF54508A20}" destId="{3E591267-AC9E-4C30-A754-904C966F02F2}" srcOrd="0" destOrd="0" parTransId="{97BB24FA-9D32-436C-A7E1-FF2422049461}" sibTransId="{DC0E3486-A49E-4120-B48F-D7209AD0294A}"/>
    <dgm:cxn modelId="{4BBD2610-2549-48B2-9181-C9BEE3C45E84}" type="presOf" srcId="{0BB1804D-3F25-474C-B90F-2DF7944C387C}" destId="{59F4DF0A-BB27-4B12-A122-6CEF2A0EF334}" srcOrd="1" destOrd="0" presId="urn:microsoft.com/office/officeart/2005/8/layout/orgChart1"/>
    <dgm:cxn modelId="{9ED70AF0-47F0-497F-B5AD-433DEB3C212A}" type="presOf" srcId="{3E591267-AC9E-4C30-A754-904C966F02F2}" destId="{CF4E1CB8-B8BD-40A2-9582-2D3F8464A5AB}" srcOrd="0" destOrd="0" presId="urn:microsoft.com/office/officeart/2005/8/layout/orgChart1"/>
    <dgm:cxn modelId="{84EB4ACD-EF07-421B-83FA-05931B8AA879}" type="presOf" srcId="{E8F1E405-B629-4870-93A4-493CCEF2A9B4}" destId="{96374DE2-AFEA-4D45-96EB-3E61A8E17F40}" srcOrd="0" destOrd="0" presId="urn:microsoft.com/office/officeart/2005/8/layout/orgChart1"/>
    <dgm:cxn modelId="{6D65B0F2-B33E-4458-A0E3-6CD42FA0F419}" type="presOf" srcId="{4B8E359C-8283-4DB9-882D-0EE87D9C52E1}" destId="{77E63431-1278-4ACA-84D3-A5158C77C8AF}" srcOrd="0" destOrd="0" presId="urn:microsoft.com/office/officeart/2005/8/layout/orgChart1"/>
    <dgm:cxn modelId="{E4F0FE49-5B24-4ED2-BBA6-6CE5FCAC2D9F}" type="presOf" srcId="{26721333-D882-463A-8A09-33D80B810F02}" destId="{ED4E3DC9-C90E-4D46-BB9C-8B776BF8E94F}" srcOrd="1" destOrd="0" presId="urn:microsoft.com/office/officeart/2005/8/layout/orgChart1"/>
    <dgm:cxn modelId="{F7850121-9C00-469E-AC29-0DBBAD983755}" type="presOf" srcId="{37B4DB2D-FCC1-42A0-BB4F-B447010A9209}" destId="{B7A8E702-997C-478B-A4B2-2DD44552E8AB}" srcOrd="0" destOrd="0" presId="urn:microsoft.com/office/officeart/2005/8/layout/orgChart1"/>
    <dgm:cxn modelId="{4C55BD70-7456-4BA8-8B3F-E3B97ED802D7}" type="presOf" srcId="{154795F9-93D1-48A5-BD5C-53FBF0E50763}" destId="{F982E2C1-25BE-44BA-BEBA-30AF3CD6533F}" srcOrd="1" destOrd="0" presId="urn:microsoft.com/office/officeart/2005/8/layout/orgChart1"/>
    <dgm:cxn modelId="{3DF96ABA-2186-473B-9817-96CE60C5762F}" type="presParOf" srcId="{D26BC69E-6B08-4B8C-B06B-C861757DD74B}" destId="{6A00E1F9-0460-4F41-ADB3-4D07C99CC6BB}" srcOrd="0" destOrd="0" presId="urn:microsoft.com/office/officeart/2005/8/layout/orgChart1"/>
    <dgm:cxn modelId="{B1901910-66C7-4ACA-937B-D68D32223994}" type="presParOf" srcId="{6A00E1F9-0460-4F41-ADB3-4D07C99CC6BB}" destId="{37E9D8E6-AC09-4F35-9F83-6A8F4242ED84}" srcOrd="0" destOrd="0" presId="urn:microsoft.com/office/officeart/2005/8/layout/orgChart1"/>
    <dgm:cxn modelId="{9EFFEC6F-7C4F-4C66-AB16-3B6EAA4FF2C9}" type="presParOf" srcId="{37E9D8E6-AC09-4F35-9F83-6A8F4242ED84}" destId="{803C4DE8-BE37-4EAA-BD6C-B5EFDAFAC965}" srcOrd="0" destOrd="0" presId="urn:microsoft.com/office/officeart/2005/8/layout/orgChart1"/>
    <dgm:cxn modelId="{16CE6126-34D9-4EBD-92D4-B99FAD85DF1E}" type="presParOf" srcId="{37E9D8E6-AC09-4F35-9F83-6A8F4242ED84}" destId="{568BBC47-475C-4C01-8731-8ACB7008CD3F}" srcOrd="1" destOrd="0" presId="urn:microsoft.com/office/officeart/2005/8/layout/orgChart1"/>
    <dgm:cxn modelId="{F37D8FDE-8BE0-4E63-80DB-5792911FF993}" type="presParOf" srcId="{6A00E1F9-0460-4F41-ADB3-4D07C99CC6BB}" destId="{1CB49ECE-EAD3-48BC-9719-B4C001047DC5}" srcOrd="1" destOrd="0" presId="urn:microsoft.com/office/officeart/2005/8/layout/orgChart1"/>
    <dgm:cxn modelId="{A2835233-A951-4010-A0B9-32A249EA59B9}" type="presParOf" srcId="{1CB49ECE-EAD3-48BC-9719-B4C001047DC5}" destId="{96374DE2-AFEA-4D45-96EB-3E61A8E17F40}" srcOrd="0" destOrd="0" presId="urn:microsoft.com/office/officeart/2005/8/layout/orgChart1"/>
    <dgm:cxn modelId="{C0040043-C46F-4A2B-8D2E-740BB47895F6}" type="presParOf" srcId="{1CB49ECE-EAD3-48BC-9719-B4C001047DC5}" destId="{8379AB0B-E622-4469-93C8-0D6C9F72E308}" srcOrd="1" destOrd="0" presId="urn:microsoft.com/office/officeart/2005/8/layout/orgChart1"/>
    <dgm:cxn modelId="{218E83AD-798D-4583-879E-AE37D1E266DE}" type="presParOf" srcId="{8379AB0B-E622-4469-93C8-0D6C9F72E308}" destId="{62572EC6-4269-48A3-9AFD-91EB5B4F9E77}" srcOrd="0" destOrd="0" presId="urn:microsoft.com/office/officeart/2005/8/layout/orgChart1"/>
    <dgm:cxn modelId="{BBCCC35E-D747-4D11-AF5F-982F85878C3E}" type="presParOf" srcId="{62572EC6-4269-48A3-9AFD-91EB5B4F9E77}" destId="{7B8ED0EA-8A5F-4458-8C79-7992F464F66C}" srcOrd="0" destOrd="0" presId="urn:microsoft.com/office/officeart/2005/8/layout/orgChart1"/>
    <dgm:cxn modelId="{10A4EBAA-33B0-43F4-A1F6-8D4D3B67C04F}" type="presParOf" srcId="{62572EC6-4269-48A3-9AFD-91EB5B4F9E77}" destId="{59F4DF0A-BB27-4B12-A122-6CEF2A0EF334}" srcOrd="1" destOrd="0" presId="urn:microsoft.com/office/officeart/2005/8/layout/orgChart1"/>
    <dgm:cxn modelId="{FE20A33D-2031-424C-87D3-4CBBFDD52385}" type="presParOf" srcId="{8379AB0B-E622-4469-93C8-0D6C9F72E308}" destId="{9CB515AD-D5EC-49BE-905B-962B210DD83D}" srcOrd="1" destOrd="0" presId="urn:microsoft.com/office/officeart/2005/8/layout/orgChart1"/>
    <dgm:cxn modelId="{2DC33C31-FBFE-42BE-8CEF-0C8E7CD5DF9F}" type="presParOf" srcId="{9CB515AD-D5EC-49BE-905B-962B210DD83D}" destId="{122557FA-9FE5-4742-B9A9-9883E3BC194C}" srcOrd="0" destOrd="0" presId="urn:microsoft.com/office/officeart/2005/8/layout/orgChart1"/>
    <dgm:cxn modelId="{1E3CA38C-D351-4064-86F4-C79C541A36CE}" type="presParOf" srcId="{9CB515AD-D5EC-49BE-905B-962B210DD83D}" destId="{9A5325CF-CA66-4654-A573-79F243E9AEDE}" srcOrd="1" destOrd="0" presId="urn:microsoft.com/office/officeart/2005/8/layout/orgChart1"/>
    <dgm:cxn modelId="{161B7184-AAB9-430D-91B4-E880534A1AD8}" type="presParOf" srcId="{9A5325CF-CA66-4654-A573-79F243E9AEDE}" destId="{21181A1A-A30C-4378-AAD2-60C4EF911EBC}" srcOrd="0" destOrd="0" presId="urn:microsoft.com/office/officeart/2005/8/layout/orgChart1"/>
    <dgm:cxn modelId="{C604A812-7FAA-4E3E-B465-4889074C47C4}" type="presParOf" srcId="{21181A1A-A30C-4378-AAD2-60C4EF911EBC}" destId="{187439A9-9869-4D08-A4BE-C1D0AAE18900}" srcOrd="0" destOrd="0" presId="urn:microsoft.com/office/officeart/2005/8/layout/orgChart1"/>
    <dgm:cxn modelId="{6B390666-D171-4C74-ABA5-1FC338DFFA77}" type="presParOf" srcId="{21181A1A-A30C-4378-AAD2-60C4EF911EBC}" destId="{ED4E3DC9-C90E-4D46-BB9C-8B776BF8E94F}" srcOrd="1" destOrd="0" presId="urn:microsoft.com/office/officeart/2005/8/layout/orgChart1"/>
    <dgm:cxn modelId="{0BE63F14-9936-434D-AF48-72BC2F78E533}" type="presParOf" srcId="{9A5325CF-CA66-4654-A573-79F243E9AEDE}" destId="{9164FFC1-BF25-4BDF-A985-831097636C26}" srcOrd="1" destOrd="0" presId="urn:microsoft.com/office/officeart/2005/8/layout/orgChart1"/>
    <dgm:cxn modelId="{2199BB3D-CAA7-49D2-B9FF-563B12DE6285}" type="presParOf" srcId="{9A5325CF-CA66-4654-A573-79F243E9AEDE}" destId="{483233E9-6645-4845-946A-63DE115AE226}" srcOrd="2" destOrd="0" presId="urn:microsoft.com/office/officeart/2005/8/layout/orgChart1"/>
    <dgm:cxn modelId="{C1BBAF26-B537-443B-AB50-C090A8328640}" type="presParOf" srcId="{9CB515AD-D5EC-49BE-905B-962B210DD83D}" destId="{CECEE99A-521B-4820-A842-5A6A1242EC66}" srcOrd="2" destOrd="0" presId="urn:microsoft.com/office/officeart/2005/8/layout/orgChart1"/>
    <dgm:cxn modelId="{E41A4D5D-CE6A-461C-A5CF-6DABDCE57899}" type="presParOf" srcId="{9CB515AD-D5EC-49BE-905B-962B210DD83D}" destId="{A27CECB6-3DAA-4990-A7AC-CA9710EC047B}" srcOrd="3" destOrd="0" presId="urn:microsoft.com/office/officeart/2005/8/layout/orgChart1"/>
    <dgm:cxn modelId="{BEBA1B21-B64A-4632-BDE7-CB1ED8191117}" type="presParOf" srcId="{A27CECB6-3DAA-4990-A7AC-CA9710EC047B}" destId="{F4A87170-6AE4-43C2-B7EE-9345596001A4}" srcOrd="0" destOrd="0" presId="urn:microsoft.com/office/officeart/2005/8/layout/orgChart1"/>
    <dgm:cxn modelId="{6446DCD0-4826-4B6C-BD7C-F63D8752B829}" type="presParOf" srcId="{F4A87170-6AE4-43C2-B7EE-9345596001A4}" destId="{77E63431-1278-4ACA-84D3-A5158C77C8AF}" srcOrd="0" destOrd="0" presId="urn:microsoft.com/office/officeart/2005/8/layout/orgChart1"/>
    <dgm:cxn modelId="{42141A94-70AC-4C0F-AB85-A81FD920FE4B}" type="presParOf" srcId="{F4A87170-6AE4-43C2-B7EE-9345596001A4}" destId="{CF4BC9DE-408E-4626-A562-90B762C2F148}" srcOrd="1" destOrd="0" presId="urn:microsoft.com/office/officeart/2005/8/layout/orgChart1"/>
    <dgm:cxn modelId="{B9CEDA29-E95C-4967-9078-4D94C7520660}" type="presParOf" srcId="{A27CECB6-3DAA-4990-A7AC-CA9710EC047B}" destId="{CE336FB1-41D3-4107-A85B-4C16F68A70A1}" srcOrd="1" destOrd="0" presId="urn:microsoft.com/office/officeart/2005/8/layout/orgChart1"/>
    <dgm:cxn modelId="{06239D27-A36E-47A9-814D-B53E190E3820}" type="presParOf" srcId="{A27CECB6-3DAA-4990-A7AC-CA9710EC047B}" destId="{80DCE9FD-343F-4ABF-8761-3A5070FF884D}" srcOrd="2" destOrd="0" presId="urn:microsoft.com/office/officeart/2005/8/layout/orgChart1"/>
    <dgm:cxn modelId="{6242579F-E007-4C35-9AE8-363E63F14C76}" type="presParOf" srcId="{9CB515AD-D5EC-49BE-905B-962B210DD83D}" destId="{6AE16F9D-A312-4447-892F-01ED9C190694}" srcOrd="4" destOrd="0" presId="urn:microsoft.com/office/officeart/2005/8/layout/orgChart1"/>
    <dgm:cxn modelId="{4581A09E-DBD0-4220-896E-6D36A99CBDD6}" type="presParOf" srcId="{9CB515AD-D5EC-49BE-905B-962B210DD83D}" destId="{F6D61685-91A0-46C0-A4C1-0C8BFD6E13DE}" srcOrd="5" destOrd="0" presId="urn:microsoft.com/office/officeart/2005/8/layout/orgChart1"/>
    <dgm:cxn modelId="{4FE777C9-2A82-4731-860D-FD12B50C81AD}" type="presParOf" srcId="{F6D61685-91A0-46C0-A4C1-0C8BFD6E13DE}" destId="{DAFFE516-7816-4342-B38B-B69CE1B1907B}" srcOrd="0" destOrd="0" presId="urn:microsoft.com/office/officeart/2005/8/layout/orgChart1"/>
    <dgm:cxn modelId="{1E702BFF-24FA-4464-AEB0-390196C78406}" type="presParOf" srcId="{DAFFE516-7816-4342-B38B-B69CE1B1907B}" destId="{B7A8E702-997C-478B-A4B2-2DD44552E8AB}" srcOrd="0" destOrd="0" presId="urn:microsoft.com/office/officeart/2005/8/layout/orgChart1"/>
    <dgm:cxn modelId="{3C344A33-7348-47B3-B720-D67F53D206FC}" type="presParOf" srcId="{DAFFE516-7816-4342-B38B-B69CE1B1907B}" destId="{5DFEB506-A558-4BCF-B982-54194A7F41AC}" srcOrd="1" destOrd="0" presId="urn:microsoft.com/office/officeart/2005/8/layout/orgChart1"/>
    <dgm:cxn modelId="{2A13FC37-2B5D-44F6-9933-41900C30AEB2}" type="presParOf" srcId="{F6D61685-91A0-46C0-A4C1-0C8BFD6E13DE}" destId="{000E7FB9-275A-4E07-B97C-69CD3380AA9E}" srcOrd="1" destOrd="0" presId="urn:microsoft.com/office/officeart/2005/8/layout/orgChart1"/>
    <dgm:cxn modelId="{30003D2E-EA71-446B-B4BA-C1ABC4E07289}" type="presParOf" srcId="{F6D61685-91A0-46C0-A4C1-0C8BFD6E13DE}" destId="{005270B6-53EF-4DAE-8A2C-ABBCF801AB93}" srcOrd="2" destOrd="0" presId="urn:microsoft.com/office/officeart/2005/8/layout/orgChart1"/>
    <dgm:cxn modelId="{5A5C36DF-C2E1-400E-8E9E-76A994A63DF9}" type="presParOf" srcId="{8379AB0B-E622-4469-93C8-0D6C9F72E308}" destId="{015088A6-EEF1-471C-8886-6C6CFBC28C7C}" srcOrd="2" destOrd="0" presId="urn:microsoft.com/office/officeart/2005/8/layout/orgChart1"/>
    <dgm:cxn modelId="{F043DEA4-3ED1-4065-BB81-18FDE766D086}" type="presParOf" srcId="{1CB49ECE-EAD3-48BC-9719-B4C001047DC5}" destId="{7DFB642F-08BF-4D6B-8EF2-BCC0E38B1CEF}" srcOrd="2" destOrd="0" presId="urn:microsoft.com/office/officeart/2005/8/layout/orgChart1"/>
    <dgm:cxn modelId="{68B667D5-EF1B-4581-ABF7-6BC55C6D2D99}" type="presParOf" srcId="{1CB49ECE-EAD3-48BC-9719-B4C001047DC5}" destId="{CD0818F7-5EEC-4DFE-9A50-E0A67F676F10}" srcOrd="3" destOrd="0" presId="urn:microsoft.com/office/officeart/2005/8/layout/orgChart1"/>
    <dgm:cxn modelId="{63B97290-7C55-4A07-83CB-1C6F40137D48}" type="presParOf" srcId="{CD0818F7-5EEC-4DFE-9A50-E0A67F676F10}" destId="{7F9BAF5C-9749-416E-A185-1C093D259B6B}" srcOrd="0" destOrd="0" presId="urn:microsoft.com/office/officeart/2005/8/layout/orgChart1"/>
    <dgm:cxn modelId="{57D1E384-A395-4797-8BCF-4A270BD84AED}" type="presParOf" srcId="{7F9BAF5C-9749-416E-A185-1C093D259B6B}" destId="{EEAFAA07-5507-4437-93C7-718CD119FC5F}" srcOrd="0" destOrd="0" presId="urn:microsoft.com/office/officeart/2005/8/layout/orgChart1"/>
    <dgm:cxn modelId="{76AFD72B-5366-47E1-96F3-5F274D1171AF}" type="presParOf" srcId="{7F9BAF5C-9749-416E-A185-1C093D259B6B}" destId="{38C8FF90-8C19-47BD-AA3A-A30A8D661D00}" srcOrd="1" destOrd="0" presId="urn:microsoft.com/office/officeart/2005/8/layout/orgChart1"/>
    <dgm:cxn modelId="{A3D537A5-3AC9-48EF-AC47-A3932E500178}" type="presParOf" srcId="{CD0818F7-5EEC-4DFE-9A50-E0A67F676F10}" destId="{5B8A3845-A057-4993-A456-E2FDE0550F28}" srcOrd="1" destOrd="0" presId="urn:microsoft.com/office/officeart/2005/8/layout/orgChart1"/>
    <dgm:cxn modelId="{0263F76C-B73F-40DC-816B-302EFE17FC28}" type="presParOf" srcId="{5B8A3845-A057-4993-A456-E2FDE0550F28}" destId="{1300066E-5519-4EE8-89BF-1B24E0BBCA20}" srcOrd="0" destOrd="0" presId="urn:microsoft.com/office/officeart/2005/8/layout/orgChart1"/>
    <dgm:cxn modelId="{6E11AE0D-BE6A-476C-97AD-EC8F0C27D07B}" type="presParOf" srcId="{5B8A3845-A057-4993-A456-E2FDE0550F28}" destId="{9B9D1879-A7F7-45C3-B481-9FCEBDC021EE}" srcOrd="1" destOrd="0" presId="urn:microsoft.com/office/officeart/2005/8/layout/orgChart1"/>
    <dgm:cxn modelId="{50B04EEA-DF6C-440A-BCF5-40D731A7F429}" type="presParOf" srcId="{9B9D1879-A7F7-45C3-B481-9FCEBDC021EE}" destId="{F2A1A10C-E6E4-42F4-AA03-515A1D4785BD}" srcOrd="0" destOrd="0" presId="urn:microsoft.com/office/officeart/2005/8/layout/orgChart1"/>
    <dgm:cxn modelId="{1B563685-B156-4E4F-B7E9-7C3A47C2C770}" type="presParOf" srcId="{F2A1A10C-E6E4-42F4-AA03-515A1D4785BD}" destId="{CF4E1CB8-B8BD-40A2-9582-2D3F8464A5AB}" srcOrd="0" destOrd="0" presId="urn:microsoft.com/office/officeart/2005/8/layout/orgChart1"/>
    <dgm:cxn modelId="{95D068C8-7E26-4A3E-BC93-8E62A053FB36}" type="presParOf" srcId="{F2A1A10C-E6E4-42F4-AA03-515A1D4785BD}" destId="{222A667C-7809-4C97-B7DE-AD9DAC65DFAA}" srcOrd="1" destOrd="0" presId="urn:microsoft.com/office/officeart/2005/8/layout/orgChart1"/>
    <dgm:cxn modelId="{C86D0263-5186-45F1-9FE8-EF41F8A058C0}" type="presParOf" srcId="{9B9D1879-A7F7-45C3-B481-9FCEBDC021EE}" destId="{12B0ED11-4780-45F8-90F5-791CCDDECE86}" srcOrd="1" destOrd="0" presId="urn:microsoft.com/office/officeart/2005/8/layout/orgChart1"/>
    <dgm:cxn modelId="{F6D5B3E7-31EA-46C4-8682-4CF113DDBD7E}" type="presParOf" srcId="{9B9D1879-A7F7-45C3-B481-9FCEBDC021EE}" destId="{8FC38BBF-EA7C-4D4E-88A2-B6CD029D2E54}" srcOrd="2" destOrd="0" presId="urn:microsoft.com/office/officeart/2005/8/layout/orgChart1"/>
    <dgm:cxn modelId="{A850311E-993F-4C1F-B2E8-3257AD6D44B6}" type="presParOf" srcId="{5B8A3845-A057-4993-A456-E2FDE0550F28}" destId="{0C71A390-BDB2-467E-B785-F55329B87F3D}" srcOrd="2" destOrd="0" presId="urn:microsoft.com/office/officeart/2005/8/layout/orgChart1"/>
    <dgm:cxn modelId="{DB442D21-E5A2-4158-AB3F-FAC4C4CC99D2}" type="presParOf" srcId="{5B8A3845-A057-4993-A456-E2FDE0550F28}" destId="{1ADB41A8-431A-488B-8645-D574A63E3421}" srcOrd="3" destOrd="0" presId="urn:microsoft.com/office/officeart/2005/8/layout/orgChart1"/>
    <dgm:cxn modelId="{03DE7DA3-4334-47FE-8F2E-A33D5F8CDF66}" type="presParOf" srcId="{1ADB41A8-431A-488B-8645-D574A63E3421}" destId="{731C21CA-A7D7-4FE9-98D1-1469969EBEB4}" srcOrd="0" destOrd="0" presId="urn:microsoft.com/office/officeart/2005/8/layout/orgChart1"/>
    <dgm:cxn modelId="{CEAF6E1C-165D-451D-87A3-FDCD380111F1}" type="presParOf" srcId="{731C21CA-A7D7-4FE9-98D1-1469969EBEB4}" destId="{9B00D3F2-FE73-4680-96E7-6474E4506654}" srcOrd="0" destOrd="0" presId="urn:microsoft.com/office/officeart/2005/8/layout/orgChart1"/>
    <dgm:cxn modelId="{FCF86EC7-5D14-4480-9774-126F0CFEB4B8}" type="presParOf" srcId="{731C21CA-A7D7-4FE9-98D1-1469969EBEB4}" destId="{D8F4CAB3-61AC-4FA6-AFD8-4C933E41EE77}" srcOrd="1" destOrd="0" presId="urn:microsoft.com/office/officeart/2005/8/layout/orgChart1"/>
    <dgm:cxn modelId="{D160ECB4-57A3-4AB2-A3B6-2536327F4C99}" type="presParOf" srcId="{1ADB41A8-431A-488B-8645-D574A63E3421}" destId="{B1050990-D966-4A7C-988B-5B4D46F783AB}" srcOrd="1" destOrd="0" presId="urn:microsoft.com/office/officeart/2005/8/layout/orgChart1"/>
    <dgm:cxn modelId="{BE8032D6-CDC6-4CBB-984E-C4CBE3109E3C}" type="presParOf" srcId="{1ADB41A8-431A-488B-8645-D574A63E3421}" destId="{1A5BE315-F6E0-4E28-8480-F323F26D69D7}" srcOrd="2" destOrd="0" presId="urn:microsoft.com/office/officeart/2005/8/layout/orgChart1"/>
    <dgm:cxn modelId="{8116FFA7-A6C9-4AFE-940B-28D787175EB8}" type="presParOf" srcId="{5B8A3845-A057-4993-A456-E2FDE0550F28}" destId="{AA5626CF-EB7E-4E63-8C08-DC97D013D488}" srcOrd="4" destOrd="0" presId="urn:microsoft.com/office/officeart/2005/8/layout/orgChart1"/>
    <dgm:cxn modelId="{011D2A33-C17E-46B5-8BFC-9F8E453594FA}" type="presParOf" srcId="{5B8A3845-A057-4993-A456-E2FDE0550F28}" destId="{99F73B8B-E6CC-4420-90B6-CF9E7990B5C1}" srcOrd="5" destOrd="0" presId="urn:microsoft.com/office/officeart/2005/8/layout/orgChart1"/>
    <dgm:cxn modelId="{B12F9678-AF66-4FF2-8A23-23A7A7C39975}" type="presParOf" srcId="{99F73B8B-E6CC-4420-90B6-CF9E7990B5C1}" destId="{7E9FF9C5-04C7-45CA-9757-6CE0FB037A73}" srcOrd="0" destOrd="0" presId="urn:microsoft.com/office/officeart/2005/8/layout/orgChart1"/>
    <dgm:cxn modelId="{1E03C4CB-65BC-4BB9-A975-ED2FAF406ECA}" type="presParOf" srcId="{7E9FF9C5-04C7-45CA-9757-6CE0FB037A73}" destId="{0D4580D2-A54A-46BC-9DDE-369642FF4ABA}" srcOrd="0" destOrd="0" presId="urn:microsoft.com/office/officeart/2005/8/layout/orgChart1"/>
    <dgm:cxn modelId="{55A98608-C657-42C1-B55F-99559D30086C}" type="presParOf" srcId="{7E9FF9C5-04C7-45CA-9757-6CE0FB037A73}" destId="{F982E2C1-25BE-44BA-BEBA-30AF3CD6533F}" srcOrd="1" destOrd="0" presId="urn:microsoft.com/office/officeart/2005/8/layout/orgChart1"/>
    <dgm:cxn modelId="{6F4EF155-5A93-4B28-BDB0-AF96EA6F7B7D}" type="presParOf" srcId="{99F73B8B-E6CC-4420-90B6-CF9E7990B5C1}" destId="{5A6922B5-0F5E-405B-9B61-06F88DBDA27C}" srcOrd="1" destOrd="0" presId="urn:microsoft.com/office/officeart/2005/8/layout/orgChart1"/>
    <dgm:cxn modelId="{9D54E539-A406-403B-BE4A-19E03ED4C279}" type="presParOf" srcId="{99F73B8B-E6CC-4420-90B6-CF9E7990B5C1}" destId="{D28DC0AA-A768-4E94-862D-DE4960894C6C}" srcOrd="2" destOrd="0" presId="urn:microsoft.com/office/officeart/2005/8/layout/orgChart1"/>
    <dgm:cxn modelId="{10358521-BCD1-4EDC-9DE0-2FBF31D241E4}" type="presParOf" srcId="{CD0818F7-5EEC-4DFE-9A50-E0A67F676F10}" destId="{FBF12DF2-A3F5-40F2-B49E-BA8610ACE1BE}" srcOrd="2" destOrd="0" presId="urn:microsoft.com/office/officeart/2005/8/layout/orgChart1"/>
    <dgm:cxn modelId="{7E34BB3C-F8A4-43BF-9195-F02EE6F2BF74}" type="presParOf" srcId="{6A00E1F9-0460-4F41-ADB3-4D07C99CC6BB}" destId="{CEFB8E2B-77D6-499E-BA15-67178D06C45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5020500" y="2251075"/>
            <a:ext cx="3675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5020500" y="3602050"/>
            <a:ext cx="3675000" cy="573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400">
                <a:solidFill>
                  <a:srgbClr val="FFA8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400">
                <a:solidFill>
                  <a:srgbClr val="FFA8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400">
                <a:solidFill>
                  <a:srgbClr val="FFA8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400">
                <a:solidFill>
                  <a:srgbClr val="FFA8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400">
                <a:solidFill>
                  <a:srgbClr val="FFA8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400">
                <a:solidFill>
                  <a:srgbClr val="FFA8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400">
                <a:solidFill>
                  <a:srgbClr val="FFA8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400">
                <a:solidFill>
                  <a:srgbClr val="FFA8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400">
                <a:solidFill>
                  <a:srgbClr val="FFA800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FFFFFF"/>
                </a:solidFill>
              </a:defRPr>
            </a:lvl1pPr>
            <a:lvl2pPr lvl="1" algn="ctr" rtl="0">
              <a:buNone/>
              <a:defRPr>
                <a:solidFill>
                  <a:srgbClr val="FFFFFF"/>
                </a:solidFill>
              </a:defRPr>
            </a:lvl2pPr>
            <a:lvl3pPr lvl="2" algn="ctr" rtl="0">
              <a:buNone/>
              <a:defRPr>
                <a:solidFill>
                  <a:srgbClr val="FFFFFF"/>
                </a:solidFill>
              </a:defRPr>
            </a:lvl3pPr>
            <a:lvl4pPr lvl="3" algn="ctr" rtl="0">
              <a:buNone/>
              <a:defRPr>
                <a:solidFill>
                  <a:srgbClr val="FFFFFF"/>
                </a:solidFill>
              </a:defRPr>
            </a:lvl4pPr>
            <a:lvl5pPr lvl="4" algn="ctr" rtl="0">
              <a:buNone/>
              <a:defRPr>
                <a:solidFill>
                  <a:srgbClr val="FFFFFF"/>
                </a:solidFill>
              </a:defRPr>
            </a:lvl5pPr>
            <a:lvl6pPr lvl="5" algn="ctr" rtl="0">
              <a:buNone/>
              <a:defRPr>
                <a:solidFill>
                  <a:srgbClr val="FFFFFF"/>
                </a:solidFill>
              </a:defRPr>
            </a:lvl6pPr>
            <a:lvl7pPr lvl="6" algn="ctr" rtl="0">
              <a:buNone/>
              <a:defRPr>
                <a:solidFill>
                  <a:srgbClr val="FFFFFF"/>
                </a:solidFill>
              </a:defRPr>
            </a:lvl7pPr>
            <a:lvl8pPr lvl="7" algn="ctr" rtl="0">
              <a:buNone/>
              <a:defRPr>
                <a:solidFill>
                  <a:srgbClr val="FFFFFF"/>
                </a:solidFill>
              </a:defRPr>
            </a:lvl8pPr>
            <a:lvl9pPr lvl="8" algn="ctr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22" name="Google Shape;22;p3"/>
          <p:cNvCxnSpPr/>
          <p:nvPr/>
        </p:nvCxnSpPr>
        <p:spPr>
          <a:xfrm>
            <a:off x="5136765" y="3486150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- Text left">
  <p:cSld name="TITLE_AND_BODY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A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325680">
              <a:alpha val="8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433768" y="693650"/>
            <a:ext cx="36924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433768" y="1585101"/>
            <a:ext cx="3692400" cy="334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▫"/>
              <a:defRPr>
                <a:solidFill>
                  <a:srgbClr val="FFFFFF"/>
                </a:solidFill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▪"/>
              <a:defRPr>
                <a:solidFill>
                  <a:srgbClr val="FFFFFF"/>
                </a:solidFill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▫"/>
              <a:defRPr>
                <a:solidFill>
                  <a:srgbClr val="FFFFFF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▪"/>
              <a:defRPr>
                <a:solidFill>
                  <a:srgbClr val="FFFFFF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▫"/>
              <a:defRPr>
                <a:solidFill>
                  <a:srgbClr val="FFFFFF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▪"/>
              <a:defRPr>
                <a:solidFill>
                  <a:srgbClr val="FFFFFF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▫"/>
              <a:defRPr>
                <a:solidFill>
                  <a:srgbClr val="FFFFFF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▪"/>
              <a:defRPr>
                <a:solidFill>
                  <a:srgbClr val="FFFFFF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▫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44" name="Google Shape;44;p6"/>
          <p:cNvCxnSpPr/>
          <p:nvPr/>
        </p:nvCxnSpPr>
        <p:spPr>
          <a:xfrm>
            <a:off x="542330" y="1519975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29466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Google Shape;45;p6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294667"/>
                </a:solidFill>
              </a:defRPr>
            </a:lvl1pPr>
            <a:lvl2pPr lvl="1" algn="ctr" rtl="0">
              <a:buNone/>
              <a:defRPr>
                <a:solidFill>
                  <a:srgbClr val="294667"/>
                </a:solidFill>
              </a:defRPr>
            </a:lvl2pPr>
            <a:lvl3pPr lvl="2" algn="ctr" rtl="0">
              <a:buNone/>
              <a:defRPr>
                <a:solidFill>
                  <a:srgbClr val="294667"/>
                </a:solidFill>
              </a:defRPr>
            </a:lvl3pPr>
            <a:lvl4pPr lvl="3" algn="ctr" rtl="0">
              <a:buNone/>
              <a:defRPr>
                <a:solidFill>
                  <a:srgbClr val="294667"/>
                </a:solidFill>
              </a:defRPr>
            </a:lvl4pPr>
            <a:lvl5pPr lvl="4" algn="ctr" rtl="0">
              <a:buNone/>
              <a:defRPr>
                <a:solidFill>
                  <a:srgbClr val="294667"/>
                </a:solidFill>
              </a:defRPr>
            </a:lvl5pPr>
            <a:lvl6pPr lvl="5" algn="ctr" rtl="0">
              <a:buNone/>
              <a:defRPr>
                <a:solidFill>
                  <a:srgbClr val="294667"/>
                </a:solidFill>
              </a:defRPr>
            </a:lvl6pPr>
            <a:lvl7pPr lvl="6" algn="ctr" rtl="0">
              <a:buNone/>
              <a:defRPr>
                <a:solidFill>
                  <a:srgbClr val="294667"/>
                </a:solidFill>
              </a:defRPr>
            </a:lvl7pPr>
            <a:lvl8pPr lvl="7" algn="ctr" rtl="0">
              <a:buNone/>
              <a:defRPr>
                <a:solidFill>
                  <a:srgbClr val="294667"/>
                </a:solidFill>
              </a:defRPr>
            </a:lvl8pPr>
            <a:lvl9pPr lvl="8" algn="ctr" rtl="0">
              <a:buNone/>
              <a:defRPr>
                <a:solidFill>
                  <a:srgbClr val="294667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(white)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0" y="0"/>
            <a:ext cx="30441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3043975" y="0"/>
            <a:ext cx="6099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8" name="Google Shape;68;p9"/>
          <p:cNvCxnSpPr/>
          <p:nvPr/>
        </p:nvCxnSpPr>
        <p:spPr>
          <a:xfrm>
            <a:off x="534892" y="1796050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29466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9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0" y="0"/>
            <a:ext cx="3044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3043975" y="0"/>
            <a:ext cx="6099900" cy="5143500"/>
          </a:xfrm>
          <a:prstGeom prst="rect">
            <a:avLst/>
          </a:prstGeom>
          <a:solidFill>
            <a:srgbClr val="325680">
              <a:alpha val="8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5" name="Google Shape;75;p10"/>
          <p:cNvCxnSpPr/>
          <p:nvPr/>
        </p:nvCxnSpPr>
        <p:spPr>
          <a:xfrm>
            <a:off x="534892" y="1796050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76;p10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FFA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FFFFFF"/>
                </a:solidFill>
              </a:defRPr>
            </a:lvl1pPr>
            <a:lvl2pPr lvl="1" algn="ctr" rtl="0">
              <a:buNone/>
              <a:defRPr>
                <a:solidFill>
                  <a:srgbClr val="FFFFFF"/>
                </a:solidFill>
              </a:defRPr>
            </a:lvl2pPr>
            <a:lvl3pPr lvl="2" algn="ctr" rtl="0">
              <a:buNone/>
              <a:defRPr>
                <a:solidFill>
                  <a:srgbClr val="FFFFFF"/>
                </a:solidFill>
              </a:defRPr>
            </a:lvl3pPr>
            <a:lvl4pPr lvl="3" algn="ctr" rtl="0">
              <a:buNone/>
              <a:defRPr>
                <a:solidFill>
                  <a:srgbClr val="FFFFFF"/>
                </a:solidFill>
              </a:defRPr>
            </a:lvl4pPr>
            <a:lvl5pPr lvl="4" algn="ctr" rtl="0">
              <a:buNone/>
              <a:defRPr>
                <a:solidFill>
                  <a:srgbClr val="FFFFFF"/>
                </a:solidFill>
              </a:defRPr>
            </a:lvl5pPr>
            <a:lvl6pPr lvl="5" algn="ctr" rtl="0">
              <a:buNone/>
              <a:defRPr>
                <a:solidFill>
                  <a:srgbClr val="FFFFFF"/>
                </a:solidFill>
              </a:defRPr>
            </a:lvl6pPr>
            <a:lvl7pPr lvl="6" algn="ctr" rtl="0">
              <a:buNone/>
              <a:defRPr>
                <a:solidFill>
                  <a:srgbClr val="FFFFFF"/>
                </a:solidFill>
              </a:defRPr>
            </a:lvl7pPr>
            <a:lvl8pPr lvl="7" algn="ctr" rtl="0">
              <a:buNone/>
              <a:defRPr>
                <a:solidFill>
                  <a:srgbClr val="FFFFFF"/>
                </a:solidFill>
              </a:defRPr>
            </a:lvl8pPr>
            <a:lvl9pPr lvl="8" algn="ctr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dark)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/>
          <p:nvPr/>
        </p:nvSpPr>
        <p:spPr>
          <a:xfrm>
            <a:off x="100" y="-5800"/>
            <a:ext cx="9144000" cy="5149500"/>
          </a:xfrm>
          <a:prstGeom prst="rect">
            <a:avLst/>
          </a:prstGeom>
          <a:solidFill>
            <a:srgbClr val="325680">
              <a:alpha val="8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2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2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294667"/>
                </a:solidFill>
              </a:defRPr>
            </a:lvl1pPr>
            <a:lvl2pPr lvl="1" algn="ctr">
              <a:buNone/>
              <a:defRPr>
                <a:solidFill>
                  <a:srgbClr val="294667"/>
                </a:solidFill>
              </a:defRPr>
            </a:lvl2pPr>
            <a:lvl3pPr lvl="2" algn="ctr">
              <a:buNone/>
              <a:defRPr>
                <a:solidFill>
                  <a:srgbClr val="294667"/>
                </a:solidFill>
              </a:defRPr>
            </a:lvl3pPr>
            <a:lvl4pPr lvl="3" algn="ctr">
              <a:buNone/>
              <a:defRPr>
                <a:solidFill>
                  <a:srgbClr val="294667"/>
                </a:solidFill>
              </a:defRPr>
            </a:lvl4pPr>
            <a:lvl5pPr lvl="4" algn="ctr">
              <a:buNone/>
              <a:defRPr>
                <a:solidFill>
                  <a:srgbClr val="294667"/>
                </a:solidFill>
              </a:defRPr>
            </a:lvl5pPr>
            <a:lvl6pPr lvl="5" algn="ctr">
              <a:buNone/>
              <a:defRPr>
                <a:solidFill>
                  <a:srgbClr val="294667"/>
                </a:solidFill>
              </a:defRPr>
            </a:lvl6pPr>
            <a:lvl7pPr lvl="6" algn="ctr">
              <a:buNone/>
              <a:defRPr>
                <a:solidFill>
                  <a:srgbClr val="294667"/>
                </a:solidFill>
              </a:defRPr>
            </a:lvl7pPr>
            <a:lvl8pPr lvl="7" algn="ctr">
              <a:buNone/>
              <a:defRPr>
                <a:solidFill>
                  <a:srgbClr val="294667"/>
                </a:solidFill>
              </a:defRPr>
            </a:lvl8pPr>
            <a:lvl9pPr lvl="8" algn="ctr">
              <a:buNone/>
              <a:defRPr>
                <a:solidFill>
                  <a:srgbClr val="294667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bright)">
  <p:cSld name="Blank (bright)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/>
          <p:nvPr/>
        </p:nvSpPr>
        <p:spPr>
          <a:xfrm>
            <a:off x="100" y="-5800"/>
            <a:ext cx="9144000" cy="5149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3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2946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3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294667"/>
                </a:solidFill>
              </a:defRPr>
            </a:lvl1pPr>
            <a:lvl2pPr lvl="1" algn="ctr" rtl="0">
              <a:buNone/>
              <a:defRPr>
                <a:solidFill>
                  <a:srgbClr val="294667"/>
                </a:solidFill>
              </a:defRPr>
            </a:lvl2pPr>
            <a:lvl3pPr lvl="2" algn="ctr" rtl="0">
              <a:buNone/>
              <a:defRPr>
                <a:solidFill>
                  <a:srgbClr val="294667"/>
                </a:solidFill>
              </a:defRPr>
            </a:lvl3pPr>
            <a:lvl4pPr lvl="3" algn="ctr" rtl="0">
              <a:buNone/>
              <a:defRPr>
                <a:solidFill>
                  <a:srgbClr val="294667"/>
                </a:solidFill>
              </a:defRPr>
            </a:lvl4pPr>
            <a:lvl5pPr lvl="4" algn="ctr" rtl="0">
              <a:buNone/>
              <a:defRPr>
                <a:solidFill>
                  <a:srgbClr val="294667"/>
                </a:solidFill>
              </a:defRPr>
            </a:lvl5pPr>
            <a:lvl6pPr lvl="5" algn="ctr" rtl="0">
              <a:buNone/>
              <a:defRPr>
                <a:solidFill>
                  <a:srgbClr val="294667"/>
                </a:solidFill>
              </a:defRPr>
            </a:lvl6pPr>
            <a:lvl7pPr lvl="6" algn="ctr" rtl="0">
              <a:buNone/>
              <a:defRPr>
                <a:solidFill>
                  <a:srgbClr val="294667"/>
                </a:solidFill>
              </a:defRPr>
            </a:lvl7pPr>
            <a:lvl8pPr lvl="7" algn="ctr" rtl="0">
              <a:buNone/>
              <a:defRPr>
                <a:solidFill>
                  <a:srgbClr val="294667"/>
                </a:solidFill>
              </a:defRPr>
            </a:lvl8pPr>
            <a:lvl9pPr lvl="8" algn="ctr" rtl="0">
              <a:buNone/>
              <a:defRPr>
                <a:solidFill>
                  <a:srgbClr val="294667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white)">
  <p:cSld name="Blank (white)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FFFFFF"/>
                </a:solidFill>
              </a:defRPr>
            </a:lvl1pPr>
            <a:lvl2pPr lvl="1" algn="ctr" rtl="0">
              <a:buNone/>
              <a:defRPr>
                <a:solidFill>
                  <a:srgbClr val="FFFFFF"/>
                </a:solidFill>
              </a:defRPr>
            </a:lvl2pPr>
            <a:lvl3pPr lvl="2" algn="ctr" rtl="0">
              <a:buNone/>
              <a:defRPr>
                <a:solidFill>
                  <a:srgbClr val="FFFFFF"/>
                </a:solidFill>
              </a:defRPr>
            </a:lvl3pPr>
            <a:lvl4pPr lvl="3" algn="ctr" rtl="0">
              <a:buNone/>
              <a:defRPr>
                <a:solidFill>
                  <a:srgbClr val="FFFFFF"/>
                </a:solidFill>
              </a:defRPr>
            </a:lvl4pPr>
            <a:lvl5pPr lvl="4" algn="ctr" rtl="0">
              <a:buNone/>
              <a:defRPr>
                <a:solidFill>
                  <a:srgbClr val="FFFFFF"/>
                </a:solidFill>
              </a:defRPr>
            </a:lvl5pPr>
            <a:lvl6pPr lvl="5" algn="ctr" rtl="0">
              <a:buNone/>
              <a:defRPr>
                <a:solidFill>
                  <a:srgbClr val="FFFFFF"/>
                </a:solidFill>
              </a:defRPr>
            </a:lvl6pPr>
            <a:lvl7pPr lvl="6" algn="ctr" rtl="0">
              <a:buNone/>
              <a:defRPr>
                <a:solidFill>
                  <a:srgbClr val="FFFFFF"/>
                </a:solidFill>
              </a:defRPr>
            </a:lvl7pPr>
            <a:lvl8pPr lvl="7" algn="ctr" rtl="0">
              <a:buNone/>
              <a:defRPr>
                <a:solidFill>
                  <a:srgbClr val="FFFFFF"/>
                </a:solidFill>
              </a:defRPr>
            </a:lvl8pPr>
            <a:lvl9pPr lvl="8" algn="ctr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100" y="-5800"/>
            <a:ext cx="9144000" cy="5149500"/>
          </a:xfrm>
          <a:prstGeom prst="rect">
            <a:avLst/>
          </a:prstGeom>
          <a:solidFill>
            <a:srgbClr val="325680">
              <a:alpha val="8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4303650" y="0"/>
            <a:ext cx="536700" cy="88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/>
          <p:nvPr/>
        </p:nvSpPr>
        <p:spPr>
          <a:xfrm>
            <a:off x="3593400" y="208667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294667"/>
                </a:solidFill>
              </a:rPr>
              <a:t>“</a:t>
            </a:r>
            <a:endParaRPr sz="6000" b="1">
              <a:solidFill>
                <a:srgbClr val="294667"/>
              </a:solidFill>
            </a:endParaRPr>
          </a:p>
        </p:txBody>
      </p:sp>
      <p:sp>
        <p:nvSpPr>
          <p:cNvPr id="28" name="Google Shape;28;p4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1616475" y="1393325"/>
            <a:ext cx="5911200" cy="300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3000" b="1">
                <a:solidFill>
                  <a:srgbClr val="FFFFFF"/>
                </a:solidFill>
              </a:defRPr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sz="3000" b="1">
                <a:solidFill>
                  <a:srgbClr val="FFFFFF"/>
                </a:solidFill>
              </a:defRPr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3000" b="1">
                <a:solidFill>
                  <a:srgbClr val="FFFFFF"/>
                </a:solidFill>
              </a:defRPr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sz="3000" b="1">
                <a:solidFill>
                  <a:srgbClr val="FFFFFF"/>
                </a:solidFill>
              </a:defRPr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3000" b="1">
                <a:solidFill>
                  <a:srgbClr val="FFFFFF"/>
                </a:solidFill>
              </a:defRPr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sz="3000" b="1">
                <a:solidFill>
                  <a:srgbClr val="FFFFFF"/>
                </a:solidFill>
              </a:defRPr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3000" b="1">
                <a:solidFill>
                  <a:srgbClr val="FFFFFF"/>
                </a:solidFill>
              </a:defRPr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sz="3000" b="1">
                <a:solidFill>
                  <a:srgbClr val="FFFFFF"/>
                </a:solidFill>
              </a:defRPr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30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265275" y="4607475"/>
            <a:ext cx="86169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3044100" cy="51435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044100" y="0"/>
            <a:ext cx="60999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679325" y="2753850"/>
            <a:ext cx="49038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3815840" y="4083900"/>
            <a:ext cx="6957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4;p2"/>
          <p:cNvSpPr/>
          <p:nvPr/>
        </p:nvSpPr>
        <p:spPr>
          <a:xfrm>
            <a:off x="1747200" y="2787000"/>
            <a:ext cx="1296900" cy="129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 dpi="0" rotWithShape="1">
          <a:blip r:embed="rId11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5" r:id="rId3"/>
    <p:sldLayoutId id="2147483656" r:id="rId4"/>
    <p:sldLayoutId id="2147483658" r:id="rId5"/>
    <p:sldLayoutId id="2147483663" r:id="rId6"/>
    <p:sldLayoutId id="2147483664" r:id="rId7"/>
    <p:sldLayoutId id="2147483666" r:id="rId8"/>
    <p:sldLayoutId id="2147483667" r:id="rId9"/>
  </p:sldLayoutIdLst>
  <p:transition>
    <p:push dir="u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jpe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8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8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ctrTitle" idx="4294967295"/>
          </p:nvPr>
        </p:nvSpPr>
        <p:spPr>
          <a:xfrm>
            <a:off x="2379400" y="870948"/>
            <a:ext cx="4385100" cy="184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3600" dirty="0" smtClean="0"/>
              <a:t>Machine</a:t>
            </a:r>
            <a:br>
              <a:rPr lang="en-US" sz="3600" dirty="0" smtClean="0"/>
            </a:br>
            <a:r>
              <a:rPr lang="en-US" sz="3600" dirty="0" smtClean="0"/>
              <a:t>Learning</a:t>
            </a:r>
            <a:br>
              <a:rPr lang="en-US" sz="3600" dirty="0" smtClean="0"/>
            </a:br>
            <a:r>
              <a:rPr lang="en-US" sz="3600" dirty="0" smtClean="0"/>
              <a:t>Yearning</a:t>
            </a:r>
            <a:endParaRPr sz="3600" dirty="0"/>
          </a:p>
        </p:txBody>
      </p:sp>
      <p:sp>
        <p:nvSpPr>
          <p:cNvPr id="159" name="Google Shape;159;p21"/>
          <p:cNvSpPr txBox="1">
            <a:spLocks noGrp="1"/>
          </p:cNvSpPr>
          <p:nvPr>
            <p:ph type="subTitle" idx="4294967295"/>
          </p:nvPr>
        </p:nvSpPr>
        <p:spPr>
          <a:xfrm>
            <a:off x="2971800" y="2548950"/>
            <a:ext cx="3200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1400" dirty="0" smtClean="0"/>
              <a:t>Technical Strategy for AI Engineers, In the Era of Deep Learning</a:t>
            </a:r>
            <a:endParaRPr sz="1400" dirty="0"/>
          </a:p>
        </p:txBody>
      </p:sp>
      <p:sp>
        <p:nvSpPr>
          <p:cNvPr id="172" name="Google Shape;172;p21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/>
          </a:p>
        </p:txBody>
      </p:sp>
      <p:sp>
        <p:nvSpPr>
          <p:cNvPr id="17" name="Rectangle 16"/>
          <p:cNvSpPr/>
          <p:nvPr/>
        </p:nvSpPr>
        <p:spPr>
          <a:xfrm>
            <a:off x="3996068" y="4171950"/>
            <a:ext cx="11208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 smtClean="0">
                <a:solidFill>
                  <a:schemeClr val="accent1">
                    <a:lumMod val="50000"/>
                  </a:schemeClr>
                </a:solidFill>
              </a:rPr>
              <a:t>Andrew Ng.</a:t>
            </a:r>
          </a:p>
        </p:txBody>
      </p:sp>
      <p:sp>
        <p:nvSpPr>
          <p:cNvPr id="6" name="Google Shape;321;p37"/>
          <p:cNvSpPr txBox="1">
            <a:spLocks/>
          </p:cNvSpPr>
          <p:nvPr/>
        </p:nvSpPr>
        <p:spPr>
          <a:xfrm>
            <a:off x="260499" y="252082"/>
            <a:ext cx="3048000" cy="16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b="1" dirty="0" smtClean="0">
                <a:solidFill>
                  <a:srgbClr val="002060"/>
                </a:solidFill>
                <a:latin typeface="Open Sans"/>
                <a:ea typeface="Open Sans"/>
                <a:cs typeface="Open Sans"/>
                <a:sym typeface="Open Sans"/>
              </a:rPr>
              <a:t>Slide preparation:</a:t>
            </a:r>
            <a:endParaRPr kumimoji="0" lang="en-US" sz="1200" b="1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Mohammad Pourheidary </a:t>
            </a: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(m.pourheidary@yahoo.com)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1200" dirty="0" smtClean="0">
                <a:solidFill>
                  <a:srgbClr val="002060"/>
                </a:solidFill>
                <a:latin typeface="Open Sans"/>
                <a:ea typeface="Open Sans"/>
                <a:cs typeface="Open Sans"/>
                <a:sym typeface="Open Sans"/>
              </a:rPr>
              <a:t>Winter 2018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/>
      <p:bldP spid="159" grpId="0" build="p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 smtClean="0"/>
              <a:t>We usually define:</a:t>
            </a:r>
          </a:p>
        </p:txBody>
      </p:sp>
      <p:sp>
        <p:nvSpPr>
          <p:cNvPr id="208" name="Google Shape;208;p25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381000" y="1885950"/>
            <a:ext cx="2514600" cy="2839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 smtClean="0"/>
              <a:t>• Training set​</a:t>
            </a:r>
          </a:p>
          <a:p>
            <a:r>
              <a:rPr lang="en-US" sz="1050" dirty="0" smtClean="0"/>
              <a:t>Which you run your learning algorithm on.</a:t>
            </a:r>
          </a:p>
          <a:p>
            <a:endParaRPr lang="en-US" sz="1050" b="1" dirty="0" smtClean="0"/>
          </a:p>
          <a:p>
            <a:r>
              <a:rPr lang="en-US" sz="1050" b="1" dirty="0" smtClean="0"/>
              <a:t>• Dev (development) set​ </a:t>
            </a:r>
          </a:p>
          <a:p>
            <a:r>
              <a:rPr lang="en-US" sz="1050" dirty="0" smtClean="0"/>
              <a:t>Which you use to tune parameters, select features, and make other decisions regarding the learning algorithm. Sometimes also called the hold-out cross validation set​.</a:t>
            </a:r>
          </a:p>
          <a:p>
            <a:endParaRPr lang="en-US" sz="1050" b="1" dirty="0" smtClean="0"/>
          </a:p>
          <a:p>
            <a:r>
              <a:rPr lang="en-US" sz="1050" b="1" dirty="0" smtClean="0"/>
              <a:t>• Test set​</a:t>
            </a:r>
          </a:p>
          <a:p>
            <a:r>
              <a:rPr lang="en-US" sz="1050" dirty="0" smtClean="0"/>
              <a:t>which you use to evaluate the performance of the algorithm, but not to make any decisions regarding what learning algorithm or parameters to use</a:t>
            </a:r>
            <a:endParaRPr lang="fa-IR" sz="105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3733800" y="1428750"/>
          <a:ext cx="4756935" cy="304800"/>
        </p:xfrm>
        <a:graphic>
          <a:graphicData uri="http://schemas.openxmlformats.org/drawingml/2006/table">
            <a:tbl>
              <a:tblPr rtl="1"/>
              <a:tblGrid>
                <a:gridCol w="943511"/>
                <a:gridCol w="887858"/>
                <a:gridCol w="2925566"/>
              </a:tblGrid>
              <a:tr h="134634">
                <a:tc>
                  <a:txBody>
                    <a:bodyPr/>
                    <a:lstStyle/>
                    <a:p>
                      <a:pPr algn="ctr" rtl="1"/>
                      <a:r>
                        <a:rPr lang="en" b="1" dirty="0" smtClean="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Test </a:t>
                      </a:r>
                      <a:r>
                        <a:rPr lang="en" b="1" baseline="0" dirty="0" smtClean="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set</a:t>
                      </a:r>
                      <a:endParaRPr lang="fa-IR" dirty="0"/>
                    </a:p>
                  </a:txBody>
                  <a:tcPr>
                    <a:lnL w="38100" cmpd="sng">
                      <a:solidFill>
                        <a:srgbClr val="FFA800"/>
                      </a:solidFill>
                      <a:prstDash val="solid"/>
                    </a:lnL>
                    <a:lnR w="38100" cap="flat" cmpd="sng" algn="ctr">
                      <a:solidFill>
                        <a:srgbClr val="FFA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A800"/>
                      </a:solidFill>
                      <a:prstDash val="solid"/>
                    </a:lnT>
                    <a:lnB w="38100" cmpd="sng">
                      <a:solidFill>
                        <a:srgbClr val="FFA800"/>
                      </a:solidFill>
                      <a:prstDash val="soli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" b="1" dirty="0" smtClean="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Dev</a:t>
                      </a:r>
                      <a:r>
                        <a:rPr lang="en" b="1" baseline="0" dirty="0" smtClean="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set</a:t>
                      </a:r>
                      <a:endParaRPr lang="fa-IR" dirty="0"/>
                    </a:p>
                  </a:txBody>
                  <a:tcPr>
                    <a:lnL w="38100" cap="flat" cmpd="sng" algn="ctr">
                      <a:solidFill>
                        <a:srgbClr val="FFA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A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A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A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" b="1" dirty="0" smtClean="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Training</a:t>
                      </a:r>
                      <a:r>
                        <a:rPr lang="en" b="1" baseline="0" dirty="0" smtClean="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set</a:t>
                      </a:r>
                      <a:endParaRPr lang="fa-IR" dirty="0"/>
                    </a:p>
                  </a:txBody>
                  <a:tcPr>
                    <a:lnL w="38100" cap="flat" cmpd="sng" algn="ctr">
                      <a:solidFill>
                        <a:srgbClr val="FFA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rgbClr val="FFA800"/>
                      </a:solidFill>
                      <a:prstDash val="solid"/>
                    </a:lnR>
                    <a:lnT w="38100" cap="flat" cmpd="sng" algn="ctr">
                      <a:solidFill>
                        <a:srgbClr val="FFA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A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3352800" y="2962930"/>
            <a:ext cx="5562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Choose dev and test sets to reflect data you expect to get in the future and want to do well on.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52800" y="3648730"/>
            <a:ext cx="533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If you really don’t have any way of getting data that approximates what you expect to get in the future, be aware of the risk of this leading to a system that doesn’t generalize well.</a:t>
            </a:r>
            <a:endParaRPr lang="fa-IR" dirty="0">
              <a:solidFill>
                <a:schemeClr val="bg1"/>
              </a:solidFill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733800" y="590550"/>
          <a:ext cx="4756935" cy="518160"/>
        </p:xfrm>
        <a:graphic>
          <a:graphicData uri="http://schemas.openxmlformats.org/drawingml/2006/table">
            <a:tbl>
              <a:tblPr rtl="1"/>
              <a:tblGrid>
                <a:gridCol w="1831369"/>
                <a:gridCol w="2925566"/>
              </a:tblGrid>
              <a:tr h="134634">
                <a:tc>
                  <a:txBody>
                    <a:bodyPr/>
                    <a:lstStyle/>
                    <a:p>
                      <a:pPr algn="ctr" rtl="1"/>
                      <a:r>
                        <a:rPr lang="en" b="1" dirty="0" smtClean="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Test </a:t>
                      </a:r>
                      <a:r>
                        <a:rPr lang="en" b="1" baseline="0" dirty="0" smtClean="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set</a:t>
                      </a:r>
                      <a:endParaRPr lang="fa-IR" dirty="0"/>
                    </a:p>
                    <a:p>
                      <a:pPr algn="ctr" rtl="1"/>
                      <a:r>
                        <a:rPr lang="en" b="1" dirty="0" smtClean="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30%</a:t>
                      </a:r>
                      <a:endParaRPr lang="fa-IR" dirty="0"/>
                    </a:p>
                  </a:txBody>
                  <a:tcPr>
                    <a:lnL w="38100" cmpd="sng">
                      <a:solidFill>
                        <a:srgbClr val="FFA800"/>
                      </a:solidFill>
                      <a:prstDash val="solid"/>
                    </a:lnL>
                    <a:lnR w="38100" cap="flat" cmpd="sng" algn="ctr">
                      <a:solidFill>
                        <a:srgbClr val="FFA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A800"/>
                      </a:solidFill>
                      <a:prstDash val="solid"/>
                    </a:lnT>
                    <a:lnB w="38100" cap="flat" cmpd="sng" algn="ctr">
                      <a:solidFill>
                        <a:srgbClr val="FFA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" b="1" dirty="0" smtClean="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Training</a:t>
                      </a:r>
                      <a:r>
                        <a:rPr lang="en" b="1" baseline="0" dirty="0" smtClean="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set</a:t>
                      </a:r>
                    </a:p>
                    <a:p>
                      <a:pPr algn="ctr" rtl="1"/>
                      <a:r>
                        <a:rPr lang="en" b="1" baseline="0" dirty="0" smtClean="0">
                          <a:solidFill>
                            <a:srgbClr val="FFFFFF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70%</a:t>
                      </a:r>
                      <a:endParaRPr lang="fa-IR" dirty="0"/>
                    </a:p>
                  </a:txBody>
                  <a:tcPr>
                    <a:lnL w="38100" cap="flat" cmpd="sng" algn="ctr">
                      <a:solidFill>
                        <a:srgbClr val="FFA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rgbClr val="FFA800"/>
                      </a:solidFill>
                      <a:prstDash val="solid"/>
                    </a:lnR>
                    <a:lnT w="38100" cap="flat" cmpd="sng" algn="ctr">
                      <a:solidFill>
                        <a:srgbClr val="FFA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A8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3352800" y="2038350"/>
            <a:ext cx="5562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 purpose of the dev and test sets are to direct you toward the most important changes to make to the machine learning system​.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(same distribution)</a:t>
            </a:r>
            <a:endParaRPr lang="fa-I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900" decel="100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0"/>
                            </p:stCondLst>
                            <p:childTnLst>
                              <p:par>
                                <p:cTn id="8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/>
      <p:bldP spid="7" grpId="0" build="p"/>
      <p:bldP spid="10" grpId="0"/>
      <p:bldP spid="8" grpId="0"/>
      <p:bldP spid="12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4" y="1045150"/>
            <a:ext cx="2605595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Error analysis</a:t>
            </a:r>
            <a:br>
              <a:rPr lang="en-US" dirty="0" smtClean="0"/>
            </a:br>
            <a:r>
              <a:rPr lang="en-US" dirty="0" smtClean="0"/>
              <a:t>by parts</a:t>
            </a:r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100</a:t>
            </a:fld>
            <a:endParaRPr/>
          </a:p>
        </p:txBody>
      </p:sp>
      <p:sp>
        <p:nvSpPr>
          <p:cNvPr id="4" name="Google Shape;305;p35"/>
          <p:cNvSpPr txBox="1">
            <a:spLocks/>
          </p:cNvSpPr>
          <p:nvPr/>
        </p:nvSpPr>
        <p:spPr>
          <a:xfrm>
            <a:off x="442400" y="1858950"/>
            <a:ext cx="24532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53- Error analysis by parts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54- Attributing error to one part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55- General case of error attribution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56- Error analysis by parts and comparison to human-level performance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57- Spotting a flawed ML pipeline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4200" y="133350"/>
            <a:ext cx="5867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Suppose the cat detector outputted this bounding box:</a:t>
            </a:r>
          </a:p>
          <a:p>
            <a:r>
              <a:rPr lang="en-US" sz="1200" dirty="0" smtClean="0"/>
              <a:t>The cat breed classifier is thus given this cropped image, </a:t>
            </a:r>
          </a:p>
          <a:p>
            <a:r>
              <a:rPr lang="en-US" sz="1200" dirty="0" smtClean="0"/>
              <a:t>whereupon it incorrectly outputs y=0.</a:t>
            </a:r>
            <a:endParaRPr lang="en-US" sz="1200" dirty="0"/>
          </a:p>
        </p:txBody>
      </p:sp>
      <p:pic>
        <p:nvPicPr>
          <p:cNvPr id="6" name="Picture 5" descr="p (6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590550"/>
            <a:ext cx="2160000" cy="144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angle 6"/>
          <p:cNvSpPr/>
          <p:nvPr/>
        </p:nvSpPr>
        <p:spPr>
          <a:xfrm>
            <a:off x="3200400" y="971550"/>
            <a:ext cx="3505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The cat detector did its job poorly. </a:t>
            </a:r>
          </a:p>
          <a:p>
            <a:r>
              <a:rPr lang="en-US" sz="1200" dirty="0" smtClean="0"/>
              <a:t>So do we attribute this error to the cat detector, </a:t>
            </a:r>
          </a:p>
          <a:p>
            <a:r>
              <a:rPr lang="en-US" sz="1200" dirty="0" smtClean="0"/>
              <a:t>or the cat breed classifier, or both? </a:t>
            </a:r>
          </a:p>
          <a:p>
            <a:r>
              <a:rPr lang="en-US" sz="1200" dirty="0" smtClean="0"/>
              <a:t>It is ambiguous.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3200400" y="1962150"/>
            <a:ext cx="609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1. Replace the cat detector output with a hand-labeled bounding box. “</a:t>
            </a:r>
            <a:r>
              <a:rPr lang="en-US" sz="1200" b="1" dirty="0" smtClean="0">
                <a:solidFill>
                  <a:srgbClr val="FF0000"/>
                </a:solidFill>
              </a:rPr>
              <a:t>perfect input</a:t>
            </a:r>
            <a:r>
              <a:rPr lang="en-US" sz="1200" dirty="0" smtClean="0"/>
              <a:t>”.</a:t>
            </a:r>
          </a:p>
          <a:p>
            <a:r>
              <a:rPr lang="en-US" sz="1200" dirty="0" smtClean="0"/>
              <a:t>2. Run the corresponding cropped image through the cat breed classifier. </a:t>
            </a:r>
          </a:p>
          <a:p>
            <a:r>
              <a:rPr lang="en-US" sz="1200" dirty="0" smtClean="0"/>
              <a:t>If the cat breed classifier still misclassifies it, </a:t>
            </a:r>
          </a:p>
          <a:p>
            <a:r>
              <a:rPr lang="en-US" sz="1200" dirty="0" smtClean="0"/>
              <a:t>attribute the error to the cat breed classifier. </a:t>
            </a:r>
          </a:p>
          <a:p>
            <a:r>
              <a:rPr lang="en-US" sz="1200" dirty="0" smtClean="0"/>
              <a:t>Otherwise, attribute the error to the cat detector.</a:t>
            </a:r>
            <a:endParaRPr lang="fa-IR" sz="1200" dirty="0"/>
          </a:p>
        </p:txBody>
      </p:sp>
      <p:pic>
        <p:nvPicPr>
          <p:cNvPr id="9" name="Picture 8" descr="p (9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2800350"/>
            <a:ext cx="2160000" cy="144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ectangle 9"/>
          <p:cNvSpPr/>
          <p:nvPr/>
        </p:nvSpPr>
        <p:spPr>
          <a:xfrm>
            <a:off x="3124200" y="4179153"/>
            <a:ext cx="6019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By carrying out this analysis on the misclassified dev set images, </a:t>
            </a:r>
          </a:p>
          <a:p>
            <a:r>
              <a:rPr lang="en-US" sz="1200" dirty="0" smtClean="0"/>
              <a:t>you can now unambiguously attribute each error to one component. </a:t>
            </a:r>
          </a:p>
          <a:p>
            <a:r>
              <a:rPr lang="en-US" sz="1200" spc="-20" dirty="0" smtClean="0"/>
              <a:t>This allows you to estimate the fraction of errors due to each component of the pipeline, </a:t>
            </a:r>
          </a:p>
          <a:p>
            <a:r>
              <a:rPr lang="en-US" sz="1200" dirty="0" smtClean="0"/>
              <a:t>and therefore decide where to </a:t>
            </a:r>
            <a:r>
              <a:rPr lang="en-US" sz="1200" b="1" dirty="0" smtClean="0"/>
              <a:t>focus </a:t>
            </a:r>
            <a:r>
              <a:rPr lang="en-US" sz="1200" dirty="0" smtClean="0"/>
              <a:t>your attention.</a:t>
            </a:r>
            <a:endParaRPr lang="en-US" sz="1200" dirty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500"/>
                            </p:stCondLst>
                            <p:childTnLst>
                              <p:par>
                                <p:cTn id="2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00"/>
                            </p:stCondLst>
                            <p:childTnLst>
                              <p:par>
                                <p:cTn id="4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0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4" y="1045150"/>
            <a:ext cx="2605595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Error analysis</a:t>
            </a:r>
            <a:br>
              <a:rPr lang="en-US" dirty="0" smtClean="0"/>
            </a:br>
            <a:r>
              <a:rPr lang="en-US" dirty="0" smtClean="0"/>
              <a:t>by parts</a:t>
            </a:r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101</a:t>
            </a:fld>
            <a:endParaRPr/>
          </a:p>
        </p:txBody>
      </p:sp>
      <p:sp>
        <p:nvSpPr>
          <p:cNvPr id="4" name="Google Shape;305;p35"/>
          <p:cNvSpPr txBox="1">
            <a:spLocks/>
          </p:cNvSpPr>
          <p:nvPr/>
        </p:nvSpPr>
        <p:spPr>
          <a:xfrm>
            <a:off x="442400" y="1858950"/>
            <a:ext cx="24532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53- Error analysis by parts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54- Attributing error to one part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55- General case of error attribution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56- Error analysis by parts and comparison to human-level performance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57- Spotting a flawed ML pipeline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24200" y="162163"/>
            <a:ext cx="5943600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Suppose the pipeline has three steps A, B and C, </a:t>
            </a:r>
          </a:p>
          <a:p>
            <a:endParaRPr lang="en-US" dirty="0" smtClean="0"/>
          </a:p>
          <a:p>
            <a:r>
              <a:rPr lang="en-US" dirty="0" smtClean="0"/>
              <a:t>For each mistake the system makes on the dev set:</a:t>
            </a:r>
          </a:p>
          <a:p>
            <a:r>
              <a:rPr lang="en-US" sz="1800" b="1" dirty="0" smtClean="0">
                <a:solidFill>
                  <a:srgbClr val="00B0F0"/>
                </a:solidFill>
              </a:rPr>
              <a:t>1.</a:t>
            </a:r>
            <a:r>
              <a:rPr lang="en-US" dirty="0" smtClean="0"/>
              <a:t> Try manually modifying A’s output to be a “perfect” output </a:t>
            </a:r>
          </a:p>
          <a:p>
            <a:r>
              <a:rPr lang="en-US" dirty="0" smtClean="0"/>
              <a:t>and run the rest of the pipeline B, C on this output. </a:t>
            </a:r>
          </a:p>
          <a:p>
            <a:r>
              <a:rPr lang="en-US" dirty="0" smtClean="0"/>
              <a:t>If the algorithm now gives a correct output, </a:t>
            </a:r>
          </a:p>
          <a:p>
            <a:r>
              <a:rPr lang="en-US" dirty="0" smtClean="0"/>
              <a:t>then this shows that, if only A had given a better output, </a:t>
            </a:r>
          </a:p>
          <a:p>
            <a:r>
              <a:rPr lang="en-US" dirty="0" smtClean="0"/>
              <a:t>the overall algorithm’s output would have been correct; </a:t>
            </a:r>
          </a:p>
          <a:p>
            <a:r>
              <a:rPr lang="en-US" dirty="0" smtClean="0"/>
              <a:t>thus, you can attribute this error to component A. </a:t>
            </a:r>
          </a:p>
          <a:p>
            <a:r>
              <a:rPr lang="en-US" dirty="0" smtClean="0"/>
              <a:t>Otherwise, go on to Step 2.</a:t>
            </a:r>
          </a:p>
          <a:p>
            <a:endParaRPr lang="en-US" dirty="0" smtClean="0"/>
          </a:p>
          <a:p>
            <a:r>
              <a:rPr lang="en-US" sz="1800" b="1" dirty="0" smtClean="0">
                <a:solidFill>
                  <a:srgbClr val="00B0F0"/>
                </a:solidFill>
              </a:rPr>
              <a:t>2.</a:t>
            </a:r>
            <a:r>
              <a:rPr lang="en-US" dirty="0" smtClean="0"/>
              <a:t> Try manually modifying B’s output to be the “perfect” output for B. </a:t>
            </a:r>
          </a:p>
          <a:p>
            <a:r>
              <a:rPr lang="en-US" dirty="0" smtClean="0"/>
              <a:t>If the algorithm now gives a correct output, </a:t>
            </a:r>
          </a:p>
          <a:p>
            <a:r>
              <a:rPr lang="en-US" dirty="0" smtClean="0"/>
              <a:t>then attribute the error to component B. </a:t>
            </a:r>
          </a:p>
          <a:p>
            <a:r>
              <a:rPr lang="en-US" dirty="0" smtClean="0"/>
              <a:t>Otherwise, go on to Step 3.</a:t>
            </a:r>
          </a:p>
          <a:p>
            <a:endParaRPr lang="en-US" dirty="0" smtClean="0"/>
          </a:p>
          <a:p>
            <a:r>
              <a:rPr lang="en-US" sz="1800" b="1" dirty="0" smtClean="0">
                <a:solidFill>
                  <a:srgbClr val="00B0F0"/>
                </a:solidFill>
              </a:rPr>
              <a:t>3.</a:t>
            </a:r>
            <a:r>
              <a:rPr lang="en-US" dirty="0" smtClean="0"/>
              <a:t> Attribute the error to component C.</a:t>
            </a:r>
            <a:endParaRPr lang="en-US" dirty="0"/>
          </a:p>
        </p:txBody>
      </p:sp>
      <p:pic>
        <p:nvPicPr>
          <p:cNvPr id="7" name="Picture 6" descr="z (20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4406165"/>
            <a:ext cx="4831882" cy="375385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8"/>
          <p:cNvSpPr txBox="1">
            <a:spLocks noGrp="1"/>
          </p:cNvSpPr>
          <p:nvPr>
            <p:ph type="body" idx="4294967295"/>
          </p:nvPr>
        </p:nvSpPr>
        <p:spPr>
          <a:xfrm>
            <a:off x="3124200" y="133350"/>
            <a:ext cx="5867400" cy="44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Let’s look at a more complex example: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Your self-driving car uses this pipeline.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You can map the three components to A, B, C as follows: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A: Detect cars </a:t>
            </a:r>
            <a:r>
              <a:rPr lang="en-US" sz="1600" b="1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1600" b="1" dirty="0" smtClean="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 B: Detect pedestrians </a:t>
            </a:r>
            <a:r>
              <a:rPr lang="en-US" sz="1600" b="1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1600" b="1" dirty="0" smtClean="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 C: Plan path for car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1200" dirty="0" smtClean="0"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You would then: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en-US" sz="1200" dirty="0" smtClean="0">
                <a:solidFill>
                  <a:srgbClr val="FFFFFF"/>
                </a:solidFill>
              </a:rPr>
              <a:t> Try manually modifying A’s output to be a “perfect” output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(e.g., manually go in and tell it where the other cars are).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Run the rest of the pipeline B, C as before,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but allow C (plan path) to use A’s now perfect output.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If the algorithm now plans a much better path for the car,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then this shows that, if only A had given a better output,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the overall algorithm’s output would have been better;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Thus, you can attribute this error to component A.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Otherwise, go on to Step 2.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1200" dirty="0" smtClean="0"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en-US" sz="1200" dirty="0" smtClean="0">
                <a:solidFill>
                  <a:srgbClr val="FFFFFF"/>
                </a:solidFill>
              </a:rPr>
              <a:t>Try manually modifying B (detect pedestrian)’s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output to be the “perfect” output for B.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If the algorithm now gives a correct output,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then attribute the error to component B.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Otherwise, go on to Step 3.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1200" dirty="0" smtClean="0"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en-US" sz="1200" dirty="0" smtClean="0">
                <a:solidFill>
                  <a:srgbClr val="FFFFFF"/>
                </a:solidFill>
              </a:rPr>
              <a:t> Attribute the error to component C. </a:t>
            </a:r>
          </a:p>
        </p:txBody>
      </p:sp>
      <p:sp>
        <p:nvSpPr>
          <p:cNvPr id="328" name="Google Shape;328;p38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102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381000" y="1581150"/>
            <a:ext cx="762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8" name="Picture 7" descr="z (13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43150"/>
            <a:ext cx="3012424" cy="79200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2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2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2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2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2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2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2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2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2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2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2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00"/>
                            </p:stCondLst>
                            <p:childTnLst>
                              <p:par>
                                <p:cTn id="10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2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2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2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500"/>
                            </p:stCondLst>
                            <p:childTnLst>
                              <p:par>
                                <p:cTn id="10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2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2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2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9000"/>
                            </p:stCondLst>
                            <p:childTnLst>
                              <p:par>
                                <p:cTn id="1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2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2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2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500"/>
                            </p:stCondLst>
                            <p:childTnLst>
                              <p:par>
                                <p:cTn id="11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2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2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2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>
            <a:spLocks noGrp="1"/>
          </p:cNvSpPr>
          <p:nvPr>
            <p:ph type="body" idx="1"/>
          </p:nvPr>
        </p:nvSpPr>
        <p:spPr>
          <a:xfrm>
            <a:off x="1676400" y="1047750"/>
            <a:ext cx="6629399" cy="31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buNone/>
            </a:pPr>
            <a:r>
              <a:rPr lang="en-US" sz="1800" b="0" dirty="0" smtClean="0"/>
              <a:t>The components of an ML pipeline should be ordered </a:t>
            </a:r>
          </a:p>
          <a:p>
            <a:pPr marL="0" lvl="0" indent="0" algn="l">
              <a:spcBef>
                <a:spcPts val="0"/>
              </a:spcBef>
              <a:buNone/>
            </a:pPr>
            <a:r>
              <a:rPr lang="en-US" sz="1800" b="0" dirty="0" smtClean="0"/>
              <a:t>according to a Directed Acyclic Graph (DAG), </a:t>
            </a:r>
          </a:p>
          <a:p>
            <a:pPr marL="0" lvl="0" indent="0" algn="l">
              <a:spcBef>
                <a:spcPts val="0"/>
              </a:spcBef>
              <a:buNone/>
            </a:pPr>
            <a:r>
              <a:rPr lang="en-US" sz="1800" b="0" dirty="0" smtClean="0"/>
              <a:t>meaning that you should be able to compute them </a:t>
            </a:r>
          </a:p>
          <a:p>
            <a:pPr marL="0" lvl="0" indent="0" algn="l">
              <a:spcBef>
                <a:spcPts val="0"/>
              </a:spcBef>
              <a:buNone/>
            </a:pPr>
            <a:r>
              <a:rPr lang="en-US" sz="1800" b="0" dirty="0" smtClean="0"/>
              <a:t>in some fixed left-to-right order,</a:t>
            </a:r>
          </a:p>
          <a:p>
            <a:pPr marL="0" lvl="0" indent="0" algn="l">
              <a:spcBef>
                <a:spcPts val="0"/>
              </a:spcBef>
              <a:buNone/>
            </a:pPr>
            <a:r>
              <a:rPr lang="en-US" sz="1800" b="0" dirty="0" smtClean="0"/>
              <a:t>and later components should depend </a:t>
            </a:r>
          </a:p>
          <a:p>
            <a:pPr marL="0" lvl="0" indent="0" algn="l">
              <a:spcBef>
                <a:spcPts val="0"/>
              </a:spcBef>
              <a:buNone/>
            </a:pPr>
            <a:r>
              <a:rPr lang="en-US" sz="1800" b="0" dirty="0" smtClean="0"/>
              <a:t>only on earlier components’ outputs. </a:t>
            </a:r>
          </a:p>
          <a:p>
            <a:pPr marL="0" lvl="0" indent="0" algn="l">
              <a:spcBef>
                <a:spcPts val="0"/>
              </a:spcBef>
              <a:buNone/>
            </a:pPr>
            <a:endParaRPr lang="en-US" sz="1800" b="0" dirty="0" smtClean="0"/>
          </a:p>
          <a:p>
            <a:pPr marL="0" lvl="0" indent="0" algn="l">
              <a:spcBef>
                <a:spcPts val="0"/>
              </a:spcBef>
              <a:buNone/>
            </a:pPr>
            <a:r>
              <a:rPr lang="en-US" sz="1800" b="0" dirty="0" smtClean="0"/>
              <a:t>So long as the mapping of the components to the A-&gt;B-&gt;C </a:t>
            </a:r>
          </a:p>
          <a:p>
            <a:pPr marL="0" lvl="0" indent="0" algn="l">
              <a:spcBef>
                <a:spcPts val="0"/>
              </a:spcBef>
              <a:buNone/>
            </a:pPr>
            <a:r>
              <a:rPr lang="en-US" sz="1800" b="0" dirty="0" smtClean="0"/>
              <a:t>order follows the DAG ordering, </a:t>
            </a:r>
          </a:p>
          <a:p>
            <a:pPr marL="0" lvl="0" indent="0" algn="l">
              <a:spcBef>
                <a:spcPts val="0"/>
              </a:spcBef>
              <a:buNone/>
            </a:pPr>
            <a:r>
              <a:rPr lang="en-US" sz="1800" b="0" dirty="0" smtClean="0"/>
              <a:t>then the error analysis will be fine. </a:t>
            </a:r>
          </a:p>
        </p:txBody>
      </p:sp>
      <p:sp>
        <p:nvSpPr>
          <p:cNvPr id="140" name="Google Shape;140;p19"/>
          <p:cNvSpPr txBox="1">
            <a:spLocks noGrp="1"/>
          </p:cNvSpPr>
          <p:nvPr>
            <p:ph type="sldNum" idx="12"/>
          </p:nvPr>
        </p:nvSpPr>
        <p:spPr>
          <a:xfrm>
            <a:off x="265275" y="4607475"/>
            <a:ext cx="86169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103</a:t>
            </a:fld>
            <a:endParaRPr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900" decel="100000" fill="hold"/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4" y="1045150"/>
            <a:ext cx="2605595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Error analysis</a:t>
            </a:r>
            <a:br>
              <a:rPr lang="en-US" dirty="0" smtClean="0"/>
            </a:br>
            <a:r>
              <a:rPr lang="en-US" dirty="0" smtClean="0"/>
              <a:t>by parts</a:t>
            </a:r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104</a:t>
            </a:fld>
            <a:endParaRPr/>
          </a:p>
        </p:txBody>
      </p:sp>
      <p:sp>
        <p:nvSpPr>
          <p:cNvPr id="4" name="Google Shape;305;p35"/>
          <p:cNvSpPr txBox="1">
            <a:spLocks/>
          </p:cNvSpPr>
          <p:nvPr/>
        </p:nvSpPr>
        <p:spPr>
          <a:xfrm>
            <a:off x="442400" y="1858950"/>
            <a:ext cx="24532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53- Error analysis by parts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54- Attributing error to one part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55- General case of error attribution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56- Error analysis by parts and comparison to human-level performance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57- Spotting a flawed ML pipeline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0" y="57150"/>
            <a:ext cx="60960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Let’s return to the self-driving application, </a:t>
            </a:r>
          </a:p>
          <a:p>
            <a:r>
              <a:rPr lang="en-US" sz="1200" dirty="0" smtClean="0"/>
              <a:t>To debug this pipeline, rather than the procedure in the previous chapter, </a:t>
            </a:r>
          </a:p>
          <a:p>
            <a:r>
              <a:rPr lang="en-US" sz="1200" dirty="0" smtClean="0"/>
              <a:t>you could informally ask:</a:t>
            </a:r>
          </a:p>
          <a:p>
            <a:endParaRPr lang="en-US" sz="1200" dirty="0" smtClean="0"/>
          </a:p>
          <a:p>
            <a:r>
              <a:rPr lang="en-US" sz="1200" spc="-30" dirty="0" smtClean="0">
                <a:solidFill>
                  <a:schemeClr val="accent2">
                    <a:lumMod val="75000"/>
                  </a:schemeClr>
                </a:solidFill>
              </a:rPr>
              <a:t>1. How far is the Detect cars component from human-level performance at detecting cars?</a:t>
            </a:r>
          </a:p>
          <a:p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</a:rPr>
              <a:t>2. How far is the Detect pedestrians component from human-level performance?</a:t>
            </a:r>
          </a:p>
          <a:p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</a:rPr>
              <a:t>3. How far is the overall system’s performance from human-level performance? </a:t>
            </a:r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Here, </a:t>
            </a:r>
            <a:r>
              <a:rPr lang="en-US" sz="1200" b="1" dirty="0" smtClean="0">
                <a:solidFill>
                  <a:srgbClr val="0070C0"/>
                </a:solidFill>
              </a:rPr>
              <a:t>human-level performance </a:t>
            </a:r>
            <a:r>
              <a:rPr lang="en-US" sz="1200" dirty="0" smtClean="0"/>
              <a:t>assumes the human has to plan a path for the car </a:t>
            </a:r>
          </a:p>
          <a:p>
            <a:r>
              <a:rPr lang="en-US" sz="1200" dirty="0" smtClean="0"/>
              <a:t>given only the outputs from the previous two pipeline components </a:t>
            </a:r>
          </a:p>
          <a:p>
            <a:endParaRPr lang="en-US" sz="1200" dirty="0" smtClean="0"/>
          </a:p>
          <a:p>
            <a:r>
              <a:rPr lang="en-US" sz="1200" dirty="0" smtClean="0"/>
              <a:t>If you find that one of the components is far from human-level performance, </a:t>
            </a:r>
          </a:p>
          <a:p>
            <a:r>
              <a:rPr lang="en-US" sz="1200" dirty="0" smtClean="0"/>
              <a:t>you now have a good case to focus on improving the performance of that component.</a:t>
            </a:r>
          </a:p>
          <a:p>
            <a:endParaRPr lang="en-US" sz="1200" dirty="0" smtClean="0"/>
          </a:p>
          <a:p>
            <a:r>
              <a:rPr lang="en-US" sz="1200" dirty="0" smtClean="0"/>
              <a:t>Many error analysis processes work best when we are trying to automate </a:t>
            </a:r>
          </a:p>
          <a:p>
            <a:r>
              <a:rPr lang="en-US" sz="1200" dirty="0" smtClean="0"/>
              <a:t>something humans can do and can thus benchmark against human-level performance. </a:t>
            </a:r>
          </a:p>
          <a:p>
            <a:r>
              <a:rPr lang="en-US" sz="1200" dirty="0" smtClean="0"/>
              <a:t>Most of our preceding examples had this implicit assumption. </a:t>
            </a:r>
          </a:p>
          <a:p>
            <a:endParaRPr lang="en-US" sz="1200" dirty="0" smtClean="0"/>
          </a:p>
          <a:p>
            <a:r>
              <a:rPr lang="en-US" sz="1200" dirty="0" smtClean="0"/>
              <a:t>This is another advantage of working on problems that humans can solve</a:t>
            </a:r>
          </a:p>
          <a:p>
            <a:r>
              <a:rPr lang="en-US" sz="1200" dirty="0" smtClean="0"/>
              <a:t>you have more powerful error analysis tools, </a:t>
            </a:r>
          </a:p>
          <a:p>
            <a:r>
              <a:rPr lang="en-US" sz="1200" dirty="0" smtClean="0"/>
              <a:t>and thus you can prioritize your team’s work more efficiently.</a:t>
            </a:r>
            <a:endParaRPr lang="fa-IR" sz="1200" dirty="0"/>
          </a:p>
        </p:txBody>
      </p:sp>
      <p:pic>
        <p:nvPicPr>
          <p:cNvPr id="7" name="Picture 6" descr="z (13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1506722"/>
            <a:ext cx="4340732" cy="1141228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>
            <a:spLocks noGrp="1"/>
          </p:cNvSpPr>
          <p:nvPr>
            <p:ph type="body" idx="1"/>
          </p:nvPr>
        </p:nvSpPr>
        <p:spPr>
          <a:xfrm>
            <a:off x="1143000" y="1047750"/>
            <a:ext cx="7391400" cy="31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buNone/>
            </a:pPr>
            <a:r>
              <a:rPr lang="en-US" sz="1400" b="0" dirty="0" smtClean="0"/>
              <a:t>Carrying out error analysis on a learning algorithm </a:t>
            </a:r>
          </a:p>
          <a:p>
            <a:pPr marL="0" lvl="0" indent="0" algn="l">
              <a:spcBef>
                <a:spcPts val="0"/>
              </a:spcBef>
              <a:buNone/>
            </a:pPr>
            <a:r>
              <a:rPr lang="en-US" sz="1400" b="0" dirty="0" smtClean="0"/>
              <a:t>is like using </a:t>
            </a:r>
            <a:r>
              <a:rPr lang="en-US" sz="1400" dirty="0" smtClean="0"/>
              <a:t>data science </a:t>
            </a:r>
            <a:r>
              <a:rPr lang="en-US" sz="1400" b="0" dirty="0" smtClean="0"/>
              <a:t>to analyze an ML system’s mistakes </a:t>
            </a:r>
          </a:p>
          <a:p>
            <a:pPr marL="0" lvl="0" indent="0" algn="l">
              <a:spcBef>
                <a:spcPts val="0"/>
              </a:spcBef>
              <a:buNone/>
            </a:pPr>
            <a:r>
              <a:rPr lang="en-US" sz="1400" b="0" dirty="0" smtClean="0"/>
              <a:t>in order to derive insights about </a:t>
            </a:r>
            <a:r>
              <a:rPr lang="en-US" sz="1400" dirty="0" smtClean="0"/>
              <a:t>what to do next</a:t>
            </a:r>
            <a:r>
              <a:rPr lang="en-US" sz="1400" b="0" dirty="0" smtClean="0"/>
              <a:t>. </a:t>
            </a:r>
          </a:p>
          <a:p>
            <a:pPr marL="0" lvl="0" indent="0" algn="l">
              <a:spcBef>
                <a:spcPts val="0"/>
              </a:spcBef>
              <a:buNone/>
            </a:pPr>
            <a:endParaRPr lang="en-US" sz="1400" b="0" dirty="0" smtClean="0"/>
          </a:p>
          <a:p>
            <a:pPr marL="0" lvl="0" indent="0" algn="l">
              <a:spcBef>
                <a:spcPts val="0"/>
              </a:spcBef>
              <a:buNone/>
            </a:pPr>
            <a:r>
              <a:rPr lang="en-US" sz="1400" b="0" dirty="0" smtClean="0"/>
              <a:t>error analysis by parts tells us </a:t>
            </a:r>
          </a:p>
          <a:p>
            <a:pPr marL="0" lvl="0" indent="0" algn="l">
              <a:spcBef>
                <a:spcPts val="0"/>
              </a:spcBef>
              <a:buNone/>
            </a:pPr>
            <a:r>
              <a:rPr lang="en-US" sz="1400" b="0" dirty="0" smtClean="0"/>
              <a:t>which component performance is worth the greatest effort to improve.</a:t>
            </a:r>
          </a:p>
          <a:p>
            <a:pPr marL="0" lvl="0" indent="0" algn="l">
              <a:spcBef>
                <a:spcPts val="0"/>
              </a:spcBef>
              <a:buNone/>
            </a:pPr>
            <a:endParaRPr lang="en-US" sz="1400" b="0" dirty="0" smtClean="0"/>
          </a:p>
          <a:p>
            <a:pPr marL="0" lvl="0" indent="0" algn="l">
              <a:spcBef>
                <a:spcPts val="0"/>
              </a:spcBef>
              <a:buNone/>
            </a:pPr>
            <a:endParaRPr lang="en-US" sz="1400" b="0" dirty="0" smtClean="0"/>
          </a:p>
          <a:p>
            <a:pPr marL="0" lvl="0" indent="0" algn="l">
              <a:spcBef>
                <a:spcPts val="0"/>
              </a:spcBef>
              <a:buNone/>
            </a:pPr>
            <a:r>
              <a:rPr lang="en-US" sz="1400" b="0" dirty="0" smtClean="0"/>
              <a:t>There is no one “</a:t>
            </a:r>
            <a:r>
              <a:rPr lang="en-US" sz="1400" dirty="0" smtClean="0"/>
              <a:t>right</a:t>
            </a:r>
            <a:r>
              <a:rPr lang="en-US" sz="1400" b="0" dirty="0" smtClean="0"/>
              <a:t>” way to analyze a dataset, </a:t>
            </a:r>
          </a:p>
          <a:p>
            <a:pPr marL="0" lvl="0" indent="0" algn="l">
              <a:spcBef>
                <a:spcPts val="0"/>
              </a:spcBef>
              <a:buNone/>
            </a:pPr>
            <a:r>
              <a:rPr lang="en-US" sz="1400" b="0" dirty="0" smtClean="0"/>
              <a:t>and there are many possible useful insights one could draw. </a:t>
            </a:r>
          </a:p>
          <a:p>
            <a:pPr marL="0" lvl="0" indent="0" algn="l">
              <a:spcBef>
                <a:spcPts val="0"/>
              </a:spcBef>
              <a:buNone/>
            </a:pPr>
            <a:endParaRPr lang="en-US" sz="1400" b="0" dirty="0" smtClean="0"/>
          </a:p>
          <a:p>
            <a:pPr marL="0" lvl="0" indent="0" algn="l">
              <a:spcBef>
                <a:spcPts val="0"/>
              </a:spcBef>
              <a:buNone/>
            </a:pPr>
            <a:r>
              <a:rPr lang="en-US" sz="1400" b="0" dirty="0" smtClean="0"/>
              <a:t>Similarly, </a:t>
            </a:r>
          </a:p>
          <a:p>
            <a:pPr marL="0" lvl="0" indent="0" algn="l">
              <a:spcBef>
                <a:spcPts val="0"/>
              </a:spcBef>
              <a:buNone/>
            </a:pPr>
            <a:r>
              <a:rPr lang="en-US" sz="1400" b="0" dirty="0" smtClean="0"/>
              <a:t>there is no one “</a:t>
            </a:r>
            <a:r>
              <a:rPr lang="en-US" sz="1400" dirty="0" smtClean="0"/>
              <a:t>right</a:t>
            </a:r>
            <a:r>
              <a:rPr lang="en-US" sz="1400" b="0" dirty="0" smtClean="0"/>
              <a:t>” way to carry out error analysis. </a:t>
            </a:r>
          </a:p>
          <a:p>
            <a:pPr marL="0" lvl="0" indent="0" algn="l">
              <a:spcBef>
                <a:spcPts val="0"/>
              </a:spcBef>
              <a:buNone/>
            </a:pPr>
            <a:r>
              <a:rPr lang="en-US" sz="1400" b="0" dirty="0" smtClean="0"/>
              <a:t>and you should feel free to experiment with other ways of analyzing errors as well.</a:t>
            </a:r>
          </a:p>
        </p:txBody>
      </p:sp>
      <p:sp>
        <p:nvSpPr>
          <p:cNvPr id="140" name="Google Shape;140;p19"/>
          <p:cNvSpPr txBox="1">
            <a:spLocks noGrp="1"/>
          </p:cNvSpPr>
          <p:nvPr>
            <p:ph type="sldNum" idx="12"/>
          </p:nvPr>
        </p:nvSpPr>
        <p:spPr>
          <a:xfrm>
            <a:off x="265275" y="4607475"/>
            <a:ext cx="86169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105</a:t>
            </a:fld>
            <a:endParaRPr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900" decel="100000" fill="hold"/>
                                        <p:tgtEl>
                                          <p:spTgt spid="1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1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000"/>
                            </p:stCondLst>
                            <p:childTnLst>
                              <p:par>
                                <p:cTn id="6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900" decel="100000" fill="hold"/>
                                        <p:tgtEl>
                                          <p:spTgt spid="1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4" y="1045150"/>
            <a:ext cx="2605595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Error analysis</a:t>
            </a:r>
            <a:br>
              <a:rPr lang="en-US" dirty="0" smtClean="0"/>
            </a:br>
            <a:r>
              <a:rPr lang="en-US" dirty="0" smtClean="0"/>
              <a:t>by parts</a:t>
            </a:r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106</a:t>
            </a:fld>
            <a:endParaRPr/>
          </a:p>
        </p:txBody>
      </p:sp>
      <p:sp>
        <p:nvSpPr>
          <p:cNvPr id="4" name="Google Shape;305;p35"/>
          <p:cNvSpPr txBox="1">
            <a:spLocks/>
          </p:cNvSpPr>
          <p:nvPr/>
        </p:nvSpPr>
        <p:spPr>
          <a:xfrm>
            <a:off x="442400" y="1858950"/>
            <a:ext cx="24532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53- Error analysis by parts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54- Attributing error to one part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55- General case of error attribution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56- Error analysis by parts and comparison to human-level performance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57- Spotting a flawed ML pipeline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21028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" name="Picture 6" descr="z (12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3562350"/>
            <a:ext cx="3953064" cy="1512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48000" y="0"/>
            <a:ext cx="6096000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What if each individual component of your ML pipeline </a:t>
            </a:r>
          </a:p>
          <a:p>
            <a:r>
              <a:rPr lang="en-US" sz="1100" dirty="0" smtClean="0"/>
              <a:t>is performing at human-level performance  </a:t>
            </a:r>
          </a:p>
          <a:p>
            <a:r>
              <a:rPr lang="en-US" sz="1100" dirty="0" smtClean="0"/>
              <a:t>but the overall pipeline falls far short of human-level? </a:t>
            </a:r>
          </a:p>
          <a:p>
            <a:endParaRPr lang="en-US" sz="1100" dirty="0" smtClean="0"/>
          </a:p>
          <a:p>
            <a:r>
              <a:rPr lang="en-US" sz="1100" dirty="0" smtClean="0"/>
              <a:t>This usually means that the pipeline is flawed and needs to be </a:t>
            </a:r>
            <a:r>
              <a:rPr lang="en-US" sz="1100" b="1" dirty="0" smtClean="0">
                <a:solidFill>
                  <a:srgbClr val="0070C0"/>
                </a:solidFill>
              </a:rPr>
              <a:t>redesigned</a:t>
            </a:r>
            <a:r>
              <a:rPr lang="en-US" sz="1100" dirty="0" smtClean="0"/>
              <a:t>.</a:t>
            </a:r>
          </a:p>
          <a:p>
            <a:endParaRPr lang="en-US" sz="1100" dirty="0" smtClean="0"/>
          </a:p>
          <a:p>
            <a:r>
              <a:rPr lang="en-US" sz="1100" dirty="0" smtClean="0"/>
              <a:t>In the previous chapter, </a:t>
            </a:r>
          </a:p>
          <a:p>
            <a:r>
              <a:rPr lang="en-US" sz="1100" dirty="0" smtClean="0"/>
              <a:t>we posed the question of whether each components’ performance is at human level. </a:t>
            </a:r>
          </a:p>
          <a:p>
            <a:r>
              <a:rPr lang="en-US" sz="1100" dirty="0" smtClean="0"/>
              <a:t>Suppose the answer to all three questions is yes. </a:t>
            </a:r>
          </a:p>
          <a:p>
            <a:endParaRPr lang="en-US" sz="1100" dirty="0" smtClean="0"/>
          </a:p>
          <a:p>
            <a:r>
              <a:rPr lang="en-US" sz="1100" dirty="0" smtClean="0"/>
              <a:t>However, your overall self-driving car </a:t>
            </a:r>
          </a:p>
          <a:p>
            <a:r>
              <a:rPr lang="en-US" sz="1100" dirty="0" smtClean="0"/>
              <a:t>is performing significantly below human-level performance. </a:t>
            </a:r>
          </a:p>
          <a:p>
            <a:endParaRPr lang="en-US" sz="1100" dirty="0" smtClean="0"/>
          </a:p>
          <a:p>
            <a:r>
              <a:rPr lang="en-US" sz="1100" dirty="0" smtClean="0"/>
              <a:t>The only possible conclusion is that the ML pipeline is </a:t>
            </a:r>
            <a:r>
              <a:rPr lang="en-US" sz="1100" b="1" dirty="0" smtClean="0">
                <a:solidFill>
                  <a:srgbClr val="FF0000"/>
                </a:solidFill>
              </a:rPr>
              <a:t>flawed</a:t>
            </a:r>
            <a:r>
              <a:rPr lang="en-US" sz="1100" dirty="0" smtClean="0"/>
              <a:t>. </a:t>
            </a:r>
          </a:p>
          <a:p>
            <a:r>
              <a:rPr lang="en-US" sz="1100" dirty="0" smtClean="0"/>
              <a:t>In this case, the Plan path component is doing as well as it can given its inputs, </a:t>
            </a:r>
          </a:p>
          <a:p>
            <a:r>
              <a:rPr lang="en-US" sz="1100" dirty="0" smtClean="0"/>
              <a:t>but the inputs do not contain enough information. </a:t>
            </a:r>
          </a:p>
          <a:p>
            <a:r>
              <a:rPr lang="en-US" sz="1100" dirty="0" smtClean="0"/>
              <a:t>You should ask yourself what other information, </a:t>
            </a:r>
          </a:p>
          <a:p>
            <a:r>
              <a:rPr lang="en-US" sz="1100" dirty="0" smtClean="0"/>
              <a:t>is needed to plan paths very well for a car to drive. </a:t>
            </a:r>
          </a:p>
          <a:p>
            <a:r>
              <a:rPr lang="en-US" sz="1100" dirty="0" smtClean="0"/>
              <a:t>In other words, what other information does a skilled human driver need?</a:t>
            </a:r>
          </a:p>
          <a:p>
            <a:endParaRPr lang="en-US" sz="1100" dirty="0" smtClean="0"/>
          </a:p>
          <a:p>
            <a:r>
              <a:rPr lang="en-US" sz="1100" dirty="0" smtClean="0"/>
              <a:t>suppose you realize that </a:t>
            </a:r>
          </a:p>
          <a:p>
            <a:r>
              <a:rPr lang="en-US" sz="1100" dirty="0" smtClean="0"/>
              <a:t>a human driver also needs to know </a:t>
            </a:r>
          </a:p>
          <a:p>
            <a:r>
              <a:rPr lang="en-US" sz="1100" dirty="0" smtClean="0"/>
              <a:t>the location of the lane markings. </a:t>
            </a:r>
          </a:p>
          <a:p>
            <a:r>
              <a:rPr lang="en-US" sz="1100" dirty="0" smtClean="0"/>
              <a:t>This suggests that you should </a:t>
            </a:r>
          </a:p>
          <a:p>
            <a:r>
              <a:rPr lang="en-US" sz="1100" b="1" dirty="0" smtClean="0">
                <a:solidFill>
                  <a:schemeClr val="accent2">
                    <a:lumMod val="75000"/>
                  </a:schemeClr>
                </a:solidFill>
              </a:rPr>
              <a:t>redesign </a:t>
            </a:r>
            <a:r>
              <a:rPr lang="en-US" sz="1100" dirty="0" smtClean="0"/>
              <a:t>the pipeline as follows :</a:t>
            </a:r>
            <a:endParaRPr lang="fa-IR" sz="1100" dirty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107</a:t>
            </a:fld>
            <a:endParaRPr/>
          </a:p>
        </p:txBody>
      </p:sp>
      <p:sp>
        <p:nvSpPr>
          <p:cNvPr id="5" name="Google Shape;158;p21"/>
          <p:cNvSpPr txBox="1">
            <a:spLocks/>
          </p:cNvSpPr>
          <p:nvPr/>
        </p:nvSpPr>
        <p:spPr>
          <a:xfrm>
            <a:off x="2379400" y="1581150"/>
            <a:ext cx="4385100" cy="1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rgbClr val="294667"/>
              </a:buClr>
              <a:buSzPts val="1400"/>
            </a:pPr>
            <a:r>
              <a:rPr lang="en-US" sz="3600" b="1" dirty="0" smtClean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  <a:t>Conclusion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00400" y="1581150"/>
            <a:ext cx="27432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200400" y="3420224"/>
            <a:ext cx="27432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4" y="1045150"/>
            <a:ext cx="2605595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Conclusion</a:t>
            </a:r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108</a:t>
            </a:fld>
            <a:endParaRPr/>
          </a:p>
        </p:txBody>
      </p:sp>
      <p:sp>
        <p:nvSpPr>
          <p:cNvPr id="4" name="Google Shape;305;p35"/>
          <p:cNvSpPr txBox="1">
            <a:spLocks/>
          </p:cNvSpPr>
          <p:nvPr/>
        </p:nvSpPr>
        <p:spPr>
          <a:xfrm>
            <a:off x="442400" y="1858950"/>
            <a:ext cx="24532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58- Building a superhero team - Get your teammates to read this Page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21028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4200" y="209550"/>
            <a:ext cx="57912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Congratulations on finishing this book!</a:t>
            </a:r>
          </a:p>
          <a:p>
            <a:endParaRPr lang="en-US" dirty="0" smtClean="0"/>
          </a:p>
          <a:p>
            <a:r>
              <a:rPr lang="en-US" dirty="0" smtClean="0"/>
              <a:t>In Chapter 2, we talked about how this book can help you </a:t>
            </a:r>
          </a:p>
          <a:p>
            <a:r>
              <a:rPr lang="en-US" dirty="0" smtClean="0"/>
              <a:t>become the superhero of your team.</a:t>
            </a:r>
          </a:p>
          <a:p>
            <a:endParaRPr lang="en-US" b="1" dirty="0" smtClean="0"/>
          </a:p>
          <a:p>
            <a:r>
              <a:rPr lang="en-US" b="1" dirty="0" smtClean="0"/>
              <a:t>The only thing better than being a superhero </a:t>
            </a:r>
          </a:p>
          <a:p>
            <a:r>
              <a:rPr lang="en-US" b="1" dirty="0" smtClean="0"/>
              <a:t>is being part of a superhero team. </a:t>
            </a:r>
          </a:p>
          <a:p>
            <a:endParaRPr lang="en-US" dirty="0" smtClean="0"/>
          </a:p>
          <a:p>
            <a:r>
              <a:rPr lang="en-US" dirty="0" smtClean="0"/>
              <a:t>I hope you’ll give copies of this book </a:t>
            </a:r>
          </a:p>
          <a:p>
            <a:r>
              <a:rPr lang="en-US" dirty="0" smtClean="0"/>
              <a:t>to your friends and teammates and help create other superheroes!</a:t>
            </a:r>
            <a:endParaRPr lang="en-US" dirty="0"/>
          </a:p>
        </p:txBody>
      </p:sp>
      <p:pic>
        <p:nvPicPr>
          <p:cNvPr id="6" name="Picture 5" descr="A9RB7A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571750"/>
            <a:ext cx="3265816" cy="230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109</a:t>
            </a:fld>
            <a:endParaRPr/>
          </a:p>
        </p:txBody>
      </p:sp>
      <p:sp>
        <p:nvSpPr>
          <p:cNvPr id="320" name="Google Shape;320;p37"/>
          <p:cNvSpPr txBox="1">
            <a:spLocks noGrp="1"/>
          </p:cNvSpPr>
          <p:nvPr>
            <p:ph type="ctrTitle" idx="4294967295"/>
          </p:nvPr>
        </p:nvSpPr>
        <p:spPr>
          <a:xfrm>
            <a:off x="1275150" y="1356349"/>
            <a:ext cx="6593700" cy="10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rgbClr val="FFA800"/>
                </a:solidFill>
              </a:rPr>
              <a:t>Thanks!</a:t>
            </a:r>
            <a:endParaRPr sz="4400" dirty="0">
              <a:solidFill>
                <a:srgbClr val="FFA800"/>
              </a:solidFill>
            </a:endParaRPr>
          </a:p>
        </p:txBody>
      </p:sp>
      <p:sp>
        <p:nvSpPr>
          <p:cNvPr id="321" name="Google Shape;321;p37"/>
          <p:cNvSpPr txBox="1">
            <a:spLocks noGrp="1"/>
          </p:cNvSpPr>
          <p:nvPr>
            <p:ph type="subTitle" idx="4294967295"/>
          </p:nvPr>
        </p:nvSpPr>
        <p:spPr>
          <a:xfrm>
            <a:off x="1275150" y="2298054"/>
            <a:ext cx="6593700" cy="16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</a:rPr>
              <a:t>Any </a:t>
            </a:r>
            <a:r>
              <a:rPr lang="en" sz="1600" b="1" dirty="0" smtClean="0">
                <a:solidFill>
                  <a:srgbClr val="FFFFFF"/>
                </a:solidFill>
              </a:rPr>
              <a:t>questions?</a:t>
            </a: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" grpId="0"/>
      <p:bldP spid="321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4" y="1045150"/>
            <a:ext cx="2605596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Setting up </a:t>
            </a:r>
            <a:br>
              <a:rPr lang="en-US" dirty="0" smtClean="0"/>
            </a:br>
            <a:r>
              <a:rPr lang="en-US" dirty="0" smtClean="0"/>
              <a:t>development and test sets</a:t>
            </a:r>
            <a:endParaRPr lang="en-US"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/>
          </a:p>
        </p:txBody>
      </p:sp>
      <p:sp>
        <p:nvSpPr>
          <p:cNvPr id="4" name="Google Shape;305;p35"/>
          <p:cNvSpPr txBox="1">
            <a:spLocks/>
          </p:cNvSpPr>
          <p:nvPr/>
        </p:nvSpPr>
        <p:spPr>
          <a:xfrm>
            <a:off x="442400" y="1858950"/>
            <a:ext cx="24532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5- Your development and test sets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6- Your dev and test sets should come from the same distribution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7- How large do the dev/test sets need to be?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8- Establish a single-number evaluation metric for your team to optimize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9- Optimizing and satisficing metrics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10- Having a dev set and metric speeds up iterations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11- When to change dev/test sets and metrics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12- Takeaways: Setting up development and test sets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5" name="Diagram 4"/>
          <p:cNvGraphicFramePr/>
          <p:nvPr/>
        </p:nvGraphicFramePr>
        <p:xfrm>
          <a:off x="3124200" y="285750"/>
          <a:ext cx="5943600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1D275CE-F5BE-4605-ABF2-36AC7C6D60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graphicEl>
                                              <a:dgm id="{B1D275CE-F5BE-4605-ABF2-36AC7C6D60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2FC90BD-651D-4F4A-BB97-D679916351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>
                                            <p:graphicEl>
                                              <a:dgm id="{32FC90BD-651D-4F4A-BB97-D679916351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1A2D99F-6C00-4CEB-8869-0807C9FFA2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>
                                            <p:graphicEl>
                                              <a:dgm id="{61A2D99F-6C00-4CEB-8869-0807C9FFA2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184040C-41EE-4630-A4D6-2764FC1283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>
                                            <p:graphicEl>
                                              <a:dgm id="{8184040C-41EE-4630-A4D6-2764FC1283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CC531A0-C16A-4692-8114-4C90D5BDBB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5">
                                            <p:graphicEl>
                                              <a:dgm id="{7CC531A0-C16A-4692-8114-4C90D5BDBB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E232CC7-FB74-4C6A-A200-AEEAD21996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5">
                                            <p:graphicEl>
                                              <a:dgm id="{AE232CC7-FB74-4C6A-A200-AEEAD21996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591F228-302D-4671-8458-7876103FE3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5">
                                            <p:graphicEl>
                                              <a:dgm id="{B591F228-302D-4671-8458-7876103FE3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6814A33-0CBD-434C-BDFD-5DB184B0DC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5">
                                            <p:graphicEl>
                                              <a:dgm id="{E6814A33-0CBD-434C-BDFD-5DB184B0DC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7A77491-E0B7-4057-AA7B-159CA35B67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5">
                                            <p:graphicEl>
                                              <a:dgm id="{57A77491-E0B7-4057-AA7B-159CA35B67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15F43DB-3037-4FBE-B30C-867886E6E2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5">
                                            <p:graphicEl>
                                              <a:dgm id="{D15F43DB-3037-4FBE-B30C-867886E6E2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943215-1DC7-4C86-93F4-43BD788488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5">
                                            <p:graphicEl>
                                              <a:dgm id="{D9943215-1DC7-4C86-93F4-43BD788488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F53EDFD-5FD2-45B4-86CC-F0EDE81716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5">
                                            <p:graphicEl>
                                              <a:dgm id="{AF53EDFD-5FD2-45B4-86CC-F0EDE81716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47587EE-0DD9-4097-97BC-6820E5B490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5">
                                            <p:graphicEl>
                                              <a:dgm id="{347587EE-0DD9-4097-97BC-6820E5B490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6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FF74F92-FF8F-4D0C-B265-EF0961F60E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5">
                                            <p:graphicEl>
                                              <a:dgm id="{6FF74F92-FF8F-4D0C-B265-EF0961F60E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8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B1FA372-38B4-4CA1-94BC-C17429E4BA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5">
                                            <p:graphicEl>
                                              <a:dgm id="{7B1FA372-38B4-4CA1-94BC-C17429E4BA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065CC3E-D95A-4105-9249-6A21E6D9FF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5">
                                            <p:graphicEl>
                                              <a:dgm id="{3065CC3E-D95A-4105-9249-6A21E6D9FF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2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3F56B07-9E91-484C-A030-DABF0C9E72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5">
                                            <p:graphicEl>
                                              <a:dgm id="{13F56B07-9E91-484C-A030-DABF0C9E72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4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35BB621-E051-4907-828D-6FA2BC5415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0"/>
                                        <p:tgtEl>
                                          <p:spTgt spid="5">
                                            <p:graphicEl>
                                              <a:dgm id="{035BB621-E051-4907-828D-6FA2BC5415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6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01A1409-1971-4B5F-B815-DF2C12B2E7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5">
                                            <p:graphicEl>
                                              <a:dgm id="{D01A1409-1971-4B5F-B815-DF2C12B2E7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8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8025911-81B8-4E28-89D7-E35D0F22BD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5">
                                            <p:graphicEl>
                                              <a:dgm id="{08025911-81B8-4E28-89D7-E35D0F22BD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0DD4EE4-EDDF-44E2-821D-C9EA3B908A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5">
                                            <p:graphicEl>
                                              <a:dgm id="{90DD4EE4-EDDF-44E2-821D-C9EA3B908A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2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CB4A3FE-DEE9-4185-8823-19B2B65F81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0"/>
                                        <p:tgtEl>
                                          <p:spTgt spid="5">
                                            <p:graphicEl>
                                              <a:dgm id="{8CB4A3FE-DEE9-4185-8823-19B2B65F81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4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D010DBB-47AC-4F0B-9A00-F8A9B54761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00"/>
                                        <p:tgtEl>
                                          <p:spTgt spid="5">
                                            <p:graphicEl>
                                              <a:dgm id="{0D010DBB-47AC-4F0B-9A00-F8A9B54761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ctrTitle"/>
          </p:nvPr>
        </p:nvSpPr>
        <p:spPr>
          <a:xfrm>
            <a:off x="3679325" y="2266950"/>
            <a:ext cx="4903800" cy="16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Machine</a:t>
            </a:r>
            <a:br>
              <a:rPr lang="en-US" dirty="0" smtClean="0"/>
            </a:br>
            <a:r>
              <a:rPr lang="en-US" dirty="0" smtClean="0"/>
              <a:t>Learning </a:t>
            </a:r>
            <a:br>
              <a:rPr lang="en-US" dirty="0" smtClean="0"/>
            </a:br>
            <a:r>
              <a:rPr lang="en-US" dirty="0" smtClean="0"/>
              <a:t>Yearning</a:t>
            </a:r>
            <a:endParaRPr dirty="0"/>
          </a:p>
        </p:txBody>
      </p:sp>
      <p:grpSp>
        <p:nvGrpSpPr>
          <p:cNvPr id="2" name="Google Shape;104;p15"/>
          <p:cNvGrpSpPr/>
          <p:nvPr/>
        </p:nvGrpSpPr>
        <p:grpSpPr>
          <a:xfrm>
            <a:off x="2021833" y="3108456"/>
            <a:ext cx="755766" cy="671484"/>
            <a:chOff x="5292575" y="3681900"/>
            <a:chExt cx="420150" cy="373275"/>
          </a:xfrm>
        </p:grpSpPr>
        <p:sp>
          <p:nvSpPr>
            <p:cNvPr id="105" name="Google Shape;105;p15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 descr="0e8c102f220706bcdab2382dcb75ff16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970" y="2831856"/>
            <a:ext cx="1188720" cy="11887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828800" y="4095750"/>
            <a:ext cx="11208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Andrew Ng.</a:t>
            </a:r>
            <a:endParaRPr lang="fa-IR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33800" y="4095750"/>
            <a:ext cx="3124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Technical Strategy for AI Engineers,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In the Era of Deep Learning</a:t>
            </a:r>
            <a:endParaRPr lang="fa-IR" dirty="0">
              <a:solidFill>
                <a:schemeClr val="bg1"/>
              </a:solidFill>
            </a:endParaRPr>
          </a:p>
        </p:txBody>
      </p:sp>
      <p:sp>
        <p:nvSpPr>
          <p:cNvPr id="14" name="Google Shape;321;p37"/>
          <p:cNvSpPr txBox="1">
            <a:spLocks/>
          </p:cNvSpPr>
          <p:nvPr/>
        </p:nvSpPr>
        <p:spPr>
          <a:xfrm>
            <a:off x="76200" y="88650"/>
            <a:ext cx="3048000" cy="16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600" b="1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preparation:</a:t>
            </a:r>
            <a:endParaRPr kumimoji="0" 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Mohammad Pourheidary 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(m.pourheidary@yahoo.com)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endParaRPr lang="en-US" sz="1600" dirty="0" smtClean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16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Winter 2018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>
            <a:spLocks noGrp="1"/>
          </p:cNvSpPr>
          <p:nvPr>
            <p:ph type="body" idx="1"/>
          </p:nvPr>
        </p:nvSpPr>
        <p:spPr>
          <a:xfrm>
            <a:off x="304800" y="1279975"/>
            <a:ext cx="8534400" cy="3425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500" dirty="0" smtClean="0"/>
              <a:t>Working on machine learning applications is hard enough! </a:t>
            </a:r>
          </a:p>
          <a:p>
            <a:pPr marL="0" lvl="0" indent="0">
              <a:buNone/>
            </a:pPr>
            <a:endParaRPr lang="en-US" sz="1500" dirty="0" smtClean="0"/>
          </a:p>
          <a:p>
            <a:pPr marL="0" lvl="0" indent="0">
              <a:buNone/>
            </a:pPr>
            <a:r>
              <a:rPr lang="en-US" sz="1500" dirty="0" smtClean="0"/>
              <a:t>Having mismatched </a:t>
            </a:r>
            <a:r>
              <a:rPr lang="en-US" sz="1500" u="sng" dirty="0" smtClean="0">
                <a:solidFill>
                  <a:schemeClr val="bg1">
                    <a:lumMod val="75000"/>
                  </a:schemeClr>
                </a:solidFill>
              </a:rPr>
              <a:t>dev</a:t>
            </a:r>
            <a:r>
              <a:rPr lang="en-US" sz="1500" dirty="0" smtClean="0"/>
              <a:t> and </a:t>
            </a:r>
            <a:r>
              <a:rPr lang="en-US" sz="1500" u="sng" dirty="0" smtClean="0">
                <a:solidFill>
                  <a:schemeClr val="bg1">
                    <a:lumMod val="75000"/>
                  </a:schemeClr>
                </a:solidFill>
              </a:rPr>
              <a:t>test</a:t>
            </a:r>
            <a:r>
              <a:rPr lang="en-US" sz="1500" dirty="0" smtClean="0"/>
              <a:t> sets </a:t>
            </a:r>
          </a:p>
          <a:p>
            <a:pPr marL="0" lvl="0" indent="0">
              <a:buNone/>
            </a:pPr>
            <a:r>
              <a:rPr lang="en-US" sz="1500" dirty="0" smtClean="0"/>
              <a:t>introduces additional uncertainty </a:t>
            </a:r>
          </a:p>
          <a:p>
            <a:pPr marL="0" lvl="0" indent="0">
              <a:buNone/>
            </a:pPr>
            <a:r>
              <a:rPr lang="en-US" sz="1500" dirty="0" smtClean="0"/>
              <a:t>About whether improving on the dev set distribution </a:t>
            </a:r>
          </a:p>
          <a:p>
            <a:pPr marL="0" lvl="0" indent="0">
              <a:buNone/>
            </a:pPr>
            <a:r>
              <a:rPr lang="en-US" sz="1500" dirty="0" smtClean="0"/>
              <a:t>also improves test set performance. </a:t>
            </a:r>
          </a:p>
          <a:p>
            <a:pPr marL="0" lvl="0" indent="0">
              <a:buNone/>
            </a:pPr>
            <a:endParaRPr lang="en-US" sz="1500" dirty="0" smtClean="0"/>
          </a:p>
          <a:p>
            <a:pPr marL="0" lvl="0" indent="0">
              <a:buNone/>
            </a:pPr>
            <a:r>
              <a:rPr lang="en-US" sz="1500" dirty="0" smtClean="0"/>
              <a:t>Having mismatched dev and test sets </a:t>
            </a:r>
          </a:p>
          <a:p>
            <a:pPr marL="0" lvl="0" indent="0">
              <a:buNone/>
            </a:pPr>
            <a:r>
              <a:rPr lang="en-US" sz="1500" dirty="0" smtClean="0"/>
              <a:t>makes it harder to figure out what is and isn’t working, </a:t>
            </a:r>
          </a:p>
          <a:p>
            <a:pPr marL="0" lvl="0" indent="0">
              <a:buNone/>
            </a:pPr>
            <a:r>
              <a:rPr lang="en-US" sz="1500" dirty="0" smtClean="0"/>
              <a:t>and thus makes it harder to prioritize what to work on.</a:t>
            </a:r>
            <a:endParaRPr lang="en-US" sz="1500" dirty="0"/>
          </a:p>
        </p:txBody>
      </p:sp>
      <p:sp>
        <p:nvSpPr>
          <p:cNvPr id="140" name="Google Shape;140;p19"/>
          <p:cNvSpPr txBox="1">
            <a:spLocks noGrp="1"/>
          </p:cNvSpPr>
          <p:nvPr>
            <p:ph type="sldNum" idx="12"/>
          </p:nvPr>
        </p:nvSpPr>
        <p:spPr>
          <a:xfrm>
            <a:off x="265275" y="4607475"/>
            <a:ext cx="86169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4" y="1045150"/>
            <a:ext cx="2605596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Setting up </a:t>
            </a:r>
            <a:br>
              <a:rPr lang="en-US" dirty="0" smtClean="0"/>
            </a:br>
            <a:r>
              <a:rPr lang="en-US" dirty="0" smtClean="0"/>
              <a:t>development and test sets</a:t>
            </a:r>
            <a:endParaRPr lang="en-US"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/>
          </a:p>
        </p:txBody>
      </p:sp>
      <p:sp>
        <p:nvSpPr>
          <p:cNvPr id="4" name="Google Shape;305;p35"/>
          <p:cNvSpPr txBox="1">
            <a:spLocks/>
          </p:cNvSpPr>
          <p:nvPr/>
        </p:nvSpPr>
        <p:spPr>
          <a:xfrm>
            <a:off x="442400" y="1858950"/>
            <a:ext cx="24532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5- Your development and test sets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6- Your dev and test sets should come from the same distribution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7- How large do the dev/test sets need to be?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8- Establish a single-number evaluation metric for your team to optimize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9- Optimizing and satisficing metrics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10- Having a dev set and metric speeds up iterations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11- When to change dev/test sets and metrics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12- Takeaways: Setting up development and test sets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4200" y="209550"/>
            <a:ext cx="5562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The dev set should be large enough to detect differences between algorithms that you are trying out. </a:t>
            </a:r>
            <a:endParaRPr lang="fa-IR" dirty="0"/>
          </a:p>
        </p:txBody>
      </p:sp>
      <p:sp>
        <p:nvSpPr>
          <p:cNvPr id="6" name="Rectangle 5"/>
          <p:cNvSpPr/>
          <p:nvPr/>
        </p:nvSpPr>
        <p:spPr>
          <a:xfrm>
            <a:off x="3124200" y="74295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accuracy(classifier A)= 90.0%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accuracy(classifier B)= 90.1%</a:t>
            </a:r>
            <a:endParaRPr lang="fa-IR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00400" y="127635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to detect this 0.1% difference</a:t>
            </a:r>
          </a:p>
          <a:p>
            <a:pPr>
              <a:buSzPct val="120000"/>
              <a:buFont typeface="Arial" pitchFamily="34" charset="0"/>
              <a:buChar char="•"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100 example dev set is small. </a:t>
            </a:r>
          </a:p>
          <a:p>
            <a:pPr>
              <a:buSzPct val="120000"/>
              <a:buFont typeface="Arial" pitchFamily="34" charset="0"/>
              <a:buChar char="•"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1,000 to 10,000 examples are common. </a:t>
            </a:r>
            <a:endParaRPr lang="fa-I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200400" y="203835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to detect this 0.01% difference</a:t>
            </a:r>
          </a:p>
          <a:p>
            <a:pPr>
              <a:buSzPct val="120000"/>
              <a:buFont typeface="Arial" pitchFamily="34" charset="0"/>
              <a:buChar char="•"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much larger than 10,000</a:t>
            </a:r>
            <a:endParaRPr lang="fa-IR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24200" y="2835607"/>
            <a:ext cx="6019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How about the size of the test set? </a:t>
            </a:r>
          </a:p>
          <a:p>
            <a:endParaRPr lang="en-US" dirty="0" smtClean="0"/>
          </a:p>
          <a:p>
            <a:r>
              <a:rPr lang="en-US" b="1" spc="-100" dirty="0" smtClean="0"/>
              <a:t>large enough </a:t>
            </a:r>
            <a:r>
              <a:rPr lang="en-US" spc="-100" dirty="0" smtClean="0"/>
              <a:t>to give high confidence in the overall performance of your system. 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 30% of your data for your test set. </a:t>
            </a:r>
          </a:p>
          <a:p>
            <a:r>
              <a:rPr lang="en-US" spc="-100" dirty="0" smtClean="0"/>
              <a:t>This works well when you have a modest number of examples(</a:t>
            </a:r>
            <a:r>
              <a:rPr lang="en-US" spc="-130" dirty="0" smtClean="0"/>
              <a:t>100 to 10,000 examples</a:t>
            </a:r>
            <a:r>
              <a:rPr lang="en-US" spc="-100" dirty="0" smtClean="0"/>
              <a:t>) </a:t>
            </a:r>
          </a:p>
          <a:p>
            <a:endParaRPr lang="en-US" dirty="0" smtClean="0"/>
          </a:p>
          <a:p>
            <a:r>
              <a:rPr lang="en-US" dirty="0" smtClean="0"/>
              <a:t>But in the era of big data (more than a billion examples)?! </a:t>
            </a:r>
          </a:p>
          <a:p>
            <a:r>
              <a:rPr lang="en-US" dirty="0" smtClean="0"/>
              <a:t>There is no need to have excessively large dev/test sets </a:t>
            </a:r>
          </a:p>
          <a:p>
            <a:r>
              <a:rPr lang="en-US" dirty="0" smtClean="0"/>
              <a:t>beyond what is needed to evaluate the performance of your algorithms.</a:t>
            </a:r>
            <a:endParaRPr lang="fa-IR" dirty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4" y="1045150"/>
            <a:ext cx="2605596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Setting up </a:t>
            </a:r>
            <a:br>
              <a:rPr lang="en-US" dirty="0" smtClean="0"/>
            </a:br>
            <a:r>
              <a:rPr lang="en-US" dirty="0" smtClean="0"/>
              <a:t>development and test sets</a:t>
            </a:r>
            <a:endParaRPr lang="en-US"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/>
          </a:p>
        </p:txBody>
      </p:sp>
      <p:sp>
        <p:nvSpPr>
          <p:cNvPr id="4" name="Google Shape;305;p35"/>
          <p:cNvSpPr txBox="1">
            <a:spLocks/>
          </p:cNvSpPr>
          <p:nvPr/>
        </p:nvSpPr>
        <p:spPr>
          <a:xfrm>
            <a:off x="442400" y="1858950"/>
            <a:ext cx="24532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5- Your development and test sets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6- Your dev and test sets should come from the same distribution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7- How large do the dev/test sets need to be?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8- Establish a single-number evaluation metric for your team to optimize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9- Optimizing and satisficing metrics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10- Having a dev set and metric speeds up iterations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11- When to change dev/test sets and metrics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12- Takeaways: Setting up development and test sets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76600" y="209550"/>
            <a:ext cx="55626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A single-number evaluation metric​, </a:t>
            </a:r>
          </a:p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	then we judge which algorithms is superior.</a:t>
            </a:r>
          </a:p>
          <a:p>
            <a:endParaRPr lang="en-US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In contrast, having multiple-number evaluation metrics </a:t>
            </a:r>
          </a:p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	makes it harder to compare algorithms. </a:t>
            </a:r>
            <a:endParaRPr lang="fa-IR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52800" y="1733550"/>
            <a:ext cx="54864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Having a single-number evaluation metric speeds up your ability to make a decision when you are selecting among a large number of classifiers.</a:t>
            </a:r>
            <a:endParaRPr lang="fa-IR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505200" y="3105150"/>
          <a:ext cx="3581400" cy="1112520"/>
        </p:xfrm>
        <a:graphic>
          <a:graphicData uri="http://schemas.openxmlformats.org/drawingml/2006/table">
            <a:tbl>
              <a:tblPr rtl="1" firstRow="1" bandRow="1">
                <a:tableStyleId>{70CBB429-98F7-4446-A67E-DCF0FC32B59B}</a:tableStyleId>
              </a:tblPr>
              <a:tblGrid>
                <a:gridCol w="1193800"/>
                <a:gridCol w="1193800"/>
                <a:gridCol w="1193800"/>
              </a:tblGrid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n-US" b="1" dirty="0" smtClean="0"/>
                        <a:t>Recall</a:t>
                      </a:r>
                      <a:endParaRPr lang="fa-IR" b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b="1" dirty="0" smtClean="0"/>
                        <a:t>Precision</a:t>
                      </a:r>
                      <a:endParaRPr lang="fa-IR" b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b="1" dirty="0" smtClean="0"/>
                        <a:t>Classifier</a:t>
                      </a:r>
                      <a:endParaRPr lang="fa-IR" b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fa-IR" dirty="0" smtClean="0"/>
                        <a:t>90% 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a-IR" dirty="0" smtClean="0"/>
                        <a:t>95% 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fa-IR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fa-IR" dirty="0" smtClean="0"/>
                        <a:t>85% </a:t>
                      </a:r>
                      <a:endParaRPr lang="fa-IR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a-IR" dirty="0" smtClean="0"/>
                        <a:t>98% </a:t>
                      </a:r>
                      <a:endParaRPr lang="fa-IR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fa-IR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7132548" y="3105150"/>
          <a:ext cx="1193800" cy="1112520"/>
        </p:xfrm>
        <a:graphic>
          <a:graphicData uri="http://schemas.openxmlformats.org/drawingml/2006/table">
            <a:tbl>
              <a:tblPr rtl="1" firstRow="1" bandRow="1">
                <a:tableStyleId>{70CBB429-98F7-4446-A67E-DCF0FC32B59B}</a:tableStyleId>
              </a:tblPr>
              <a:tblGrid>
                <a:gridCol w="1193800"/>
              </a:tblGrid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n-US" b="1" dirty="0" smtClean="0"/>
                        <a:t>F1 score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fa-IR" dirty="0" smtClean="0"/>
                        <a:t>92.4%</a:t>
                      </a:r>
                      <a:endParaRPr lang="fa-I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fa-IR" dirty="0" smtClean="0"/>
                        <a:t>91.0%</a:t>
                      </a:r>
                      <a:endParaRPr lang="fa-IR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>
              <a:solidFill>
                <a:srgbClr val="294667"/>
              </a:solidFill>
            </a:endParaRPr>
          </a:p>
        </p:txBody>
      </p:sp>
      <p:graphicFrame>
        <p:nvGraphicFramePr>
          <p:cNvPr id="4" name="Diagram 3"/>
          <p:cNvGraphicFramePr/>
          <p:nvPr/>
        </p:nvGraphicFramePr>
        <p:xfrm>
          <a:off x="609600" y="361950"/>
          <a:ext cx="8077200" cy="429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8DAB6A5-0AB4-4A6F-BDBB-E7A7D05A93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>
                                            <p:graphicEl>
                                              <a:dgm id="{08DAB6A5-0AB4-4A6F-BDBB-E7A7D05A93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86720E3-64CE-44B3-A314-4C47B9EF55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">
                                            <p:graphicEl>
                                              <a:dgm id="{C86720E3-64CE-44B3-A314-4C47B9EF55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84425AF-DC68-49B8-9DDA-37755EB418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">
                                            <p:graphicEl>
                                              <a:dgm id="{784425AF-DC68-49B8-9DDA-37755EB418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43DD083-C7A9-4029-BE94-11D6EC12B5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">
                                            <p:graphicEl>
                                              <a:dgm id="{943DD083-C7A9-4029-BE94-11D6EC12B5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8D31B40-2D0C-46CC-9A89-ECBE2CA9BB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4">
                                            <p:graphicEl>
                                              <a:dgm id="{68D31B40-2D0C-46CC-9A89-ECBE2CA9BB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647BCAF-8FE9-4078-B130-C1E6EE5FF5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4">
                                            <p:graphicEl>
                                              <a:dgm id="{4647BCAF-8FE9-4078-B130-C1E6EE5FF5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9628F6B-9FDD-4834-BF76-D24D488147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4">
                                            <p:graphicEl>
                                              <a:dgm id="{19628F6B-9FDD-4834-BF76-D24D488147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F0DA174-924B-4D87-AF98-FC8B928229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4">
                                            <p:graphicEl>
                                              <a:dgm id="{2F0DA174-924B-4D87-AF98-FC8B928229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061A53F-24BC-462B-86B3-943614AE3E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4">
                                            <p:graphicEl>
                                              <a:dgm id="{2061A53F-24BC-462B-86B3-943614AE3E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122B644-589B-4F35-90B9-696D028F2D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4">
                                            <p:graphicEl>
                                              <a:dgm id="{5122B644-589B-4F35-90B9-696D028F2D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9EA7C66-3F35-4A66-9426-2CE0FD8F5F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">
                                            <p:graphicEl>
                                              <a:dgm id="{E9EA7C66-3F35-4A66-9426-2CE0FD8F5F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F51A6E4-2C39-432E-8ACB-2D98EBA7EE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4">
                                            <p:graphicEl>
                                              <a:dgm id="{AF51A6E4-2C39-432E-8ACB-2D98EBA7EE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78206DF-09E4-4471-BCF5-A7E20B68BA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4">
                                            <p:graphicEl>
                                              <a:dgm id="{878206DF-09E4-4471-BCF5-A7E20B68BA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6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7E2EC2B-F0AF-41DB-A89D-A22CC93915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4">
                                            <p:graphicEl>
                                              <a:dgm id="{27E2EC2B-F0AF-41DB-A89D-A22CC93915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8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9B69EA8-F9E1-4C5F-875E-816DD85602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4">
                                            <p:graphicEl>
                                              <a:dgm id="{A9B69EA8-F9E1-4C5F-875E-816DD85602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4" y="1045150"/>
            <a:ext cx="2605596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Setting up </a:t>
            </a:r>
            <a:br>
              <a:rPr lang="en-US" dirty="0" smtClean="0"/>
            </a:br>
            <a:r>
              <a:rPr lang="en-US" dirty="0" smtClean="0"/>
              <a:t>development and test sets</a:t>
            </a:r>
            <a:endParaRPr lang="en-US"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/>
          </a:p>
        </p:txBody>
      </p:sp>
      <p:sp>
        <p:nvSpPr>
          <p:cNvPr id="4" name="Google Shape;305;p35"/>
          <p:cNvSpPr txBox="1">
            <a:spLocks/>
          </p:cNvSpPr>
          <p:nvPr/>
        </p:nvSpPr>
        <p:spPr>
          <a:xfrm>
            <a:off x="442400" y="1858950"/>
            <a:ext cx="24532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5- Your development and test sets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6- Your dev and test sets should come from the same distribution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7- How large do the dev/test sets need to be?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8- Establish a single-number evaluation metric for your team to optimize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9- Optimizing and satisficing metrics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10- Having a dev set and metric speeds up iterations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11- When to change dev/test sets and metrics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12- Takeaways: Setting up development and test sets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76600" y="209550"/>
            <a:ext cx="54102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Suppose you care about:</a:t>
            </a:r>
          </a:p>
          <a:p>
            <a:pPr algn="l"/>
            <a:r>
              <a:rPr lang="en-US" b="1" u="sng" dirty="0" smtClean="0"/>
              <a:t>accuracy</a:t>
            </a:r>
            <a:r>
              <a:rPr lang="en-US" b="1" dirty="0" smtClean="0"/>
              <a:t> </a:t>
            </a:r>
            <a:endParaRPr lang="en-US" dirty="0" smtClean="0"/>
          </a:p>
          <a:p>
            <a:pPr algn="l"/>
            <a:r>
              <a:rPr lang="en-US" b="1" u="sng" dirty="0" smtClean="0"/>
              <a:t>running time</a:t>
            </a:r>
            <a:endParaRPr lang="fa-IR" dirty="0"/>
          </a:p>
        </p:txBody>
      </p:sp>
      <p:sp>
        <p:nvSpPr>
          <p:cNvPr id="6" name="Rectangle 5"/>
          <p:cNvSpPr/>
          <p:nvPr/>
        </p:nvSpPr>
        <p:spPr>
          <a:xfrm>
            <a:off x="3276600" y="839698"/>
            <a:ext cx="25298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/>
              <a:t>binary file size of the model</a:t>
            </a:r>
            <a:endParaRPr lang="fa-IR" b="1" u="sng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505200" y="1200150"/>
          <a:ext cx="3581400" cy="1483360"/>
        </p:xfrm>
        <a:graphic>
          <a:graphicData uri="http://schemas.openxmlformats.org/drawingml/2006/table">
            <a:tbl>
              <a:tblPr rtl="1" firstRow="1" bandRow="1">
                <a:tableStyleId>{70CBB429-98F7-4446-A67E-DCF0FC32B59B}</a:tableStyleId>
              </a:tblPr>
              <a:tblGrid>
                <a:gridCol w="1193800"/>
                <a:gridCol w="1193800"/>
                <a:gridCol w="1193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u="none" spc="-100" baseline="0" dirty="0" smtClean="0"/>
                        <a:t>running time</a:t>
                      </a:r>
                      <a:endParaRPr lang="fa-IR" u="none" spc="-100" baseline="0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b="1" u="none" dirty="0" smtClean="0"/>
                        <a:t>accuracy </a:t>
                      </a:r>
                      <a:endParaRPr lang="fa-IR" b="1" u="none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b="1" u="none" dirty="0" smtClean="0"/>
                        <a:t>Classifier</a:t>
                      </a:r>
                      <a:endParaRPr lang="fa-IR" b="1" u="none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n-US" u="none" dirty="0" smtClean="0"/>
                        <a:t>80ms</a:t>
                      </a:r>
                      <a:endParaRPr lang="fa-IR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a-IR" u="none" dirty="0" smtClean="0"/>
                        <a:t>90% </a:t>
                      </a:r>
                      <a:endParaRPr lang="fa-IR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b="1" u="none" dirty="0" smtClean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fa-IR" b="1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n-US" u="none" dirty="0" smtClean="0"/>
                        <a:t>95ms</a:t>
                      </a:r>
                      <a:endParaRPr lang="fa-IR" u="none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a-IR" u="none" dirty="0" smtClean="0"/>
                        <a:t>92% </a:t>
                      </a:r>
                      <a:endParaRPr lang="fa-IR" u="none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b="1" u="none" dirty="0" smtClean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fa-IR" b="1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n-US" u="none" dirty="0" smtClean="0"/>
                        <a:t>105ms</a:t>
                      </a:r>
                      <a:endParaRPr lang="fa-IR" u="none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a-IR" u="none" dirty="0" smtClean="0"/>
                        <a:t>95% </a:t>
                      </a:r>
                      <a:endParaRPr lang="fa-IR" u="none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b="1" u="none" dirty="0" smtClean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fa-IR" b="1" u="non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7132548" y="1200150"/>
          <a:ext cx="1193800" cy="1483360"/>
        </p:xfrm>
        <a:graphic>
          <a:graphicData uri="http://schemas.openxmlformats.org/drawingml/2006/table">
            <a:tbl>
              <a:tblPr rtl="1" firstRow="1" bandRow="1">
                <a:tableStyleId>{70CBB429-98F7-4446-A67E-DCF0FC32B59B}</a:tableStyleId>
              </a:tblPr>
              <a:tblGrid>
                <a:gridCol w="1193800"/>
              </a:tblGrid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n-US" b="1" u="none" dirty="0" smtClean="0"/>
                        <a:t>binary size 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n-US" u="none" dirty="0" smtClean="0"/>
                        <a:t>a</a:t>
                      </a:r>
                      <a:endParaRPr lang="fa-IR" u="non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n-US" u="none" dirty="0" smtClean="0"/>
                        <a:t>b</a:t>
                      </a:r>
                      <a:endParaRPr lang="fa-IR" u="none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n-US" u="none" dirty="0" smtClean="0"/>
                        <a:t>c</a:t>
                      </a:r>
                      <a:endParaRPr lang="fa-IR" u="none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3200400" y="2724150"/>
            <a:ext cx="594360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1) derive a single metric by putting accuracy and running time into a single formula: </a:t>
            </a:r>
          </a:p>
          <a:p>
            <a:r>
              <a:rPr lang="en-US" sz="1100" dirty="0" smtClean="0">
                <a:solidFill>
                  <a:srgbClr val="FF0000"/>
                </a:solidFill>
              </a:rPr>
              <a:t>Accuracy - 0.5*</a:t>
            </a:r>
            <a:r>
              <a:rPr lang="en-US" sz="1100" dirty="0" err="1" smtClean="0">
                <a:solidFill>
                  <a:srgbClr val="FF0000"/>
                </a:solidFill>
              </a:rPr>
              <a:t>RunningTime</a:t>
            </a:r>
            <a:endParaRPr lang="en-US" sz="1100" dirty="0" smtClean="0">
              <a:solidFill>
                <a:srgbClr val="FF0000"/>
              </a:solidFill>
            </a:endParaRPr>
          </a:p>
          <a:p>
            <a:endParaRPr lang="en-US" sz="1100" dirty="0" smtClean="0"/>
          </a:p>
          <a:p>
            <a:r>
              <a:rPr lang="en-US" sz="1100" dirty="0" smtClean="0"/>
              <a:t>2) </a:t>
            </a:r>
            <a:r>
              <a:rPr lang="en-US" sz="1100" spc="-70" dirty="0" smtClean="0"/>
              <a:t>First, define what is an “</a:t>
            </a:r>
            <a:r>
              <a:rPr lang="en-US" sz="1100" b="1" spc="-70" dirty="0" smtClean="0"/>
              <a:t>acceptable</a:t>
            </a:r>
            <a:r>
              <a:rPr lang="en-US" sz="1100" spc="-70" dirty="0" smtClean="0"/>
              <a:t>” running time. Lets say anything that runs in 100ms is acceptable. </a:t>
            </a:r>
          </a:p>
          <a:p>
            <a:r>
              <a:rPr lang="en-US" sz="1100" dirty="0" smtClean="0"/>
              <a:t>Then, maximize accuracy, subject to your classifier meeting the running time criteria.</a:t>
            </a:r>
            <a:endParaRPr lang="en-US" sz="1100" dirty="0"/>
          </a:p>
        </p:txBody>
      </p:sp>
      <p:sp>
        <p:nvSpPr>
          <p:cNvPr id="10" name="Rectangle 9"/>
          <p:cNvSpPr/>
          <p:nvPr/>
        </p:nvSpPr>
        <p:spPr>
          <a:xfrm>
            <a:off x="3276600" y="3903643"/>
            <a:ext cx="5791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N different criteria:</a:t>
            </a:r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you might consider setting N-1 of the criteria as “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satisficing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” metrics. </a:t>
            </a:r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I.e., you simply require that they meet a certain value(threshold). </a:t>
            </a:r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Then define the final one as the “optimizing” metric.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9" grpId="0" build="p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9RB73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301" y="2190750"/>
            <a:ext cx="2430299" cy="1591846"/>
          </a:xfrm>
          <a:prstGeom prst="rect">
            <a:avLst/>
          </a:prstGeom>
        </p:spPr>
      </p:pic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4" y="1045150"/>
            <a:ext cx="2605596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Setting up </a:t>
            </a:r>
            <a:br>
              <a:rPr lang="en-US" dirty="0" smtClean="0"/>
            </a:br>
            <a:r>
              <a:rPr lang="en-US" dirty="0" smtClean="0"/>
              <a:t>development and test sets</a:t>
            </a:r>
            <a:endParaRPr lang="en-US"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/>
          </a:p>
        </p:txBody>
      </p:sp>
      <p:sp>
        <p:nvSpPr>
          <p:cNvPr id="4" name="Google Shape;305;p35"/>
          <p:cNvSpPr txBox="1">
            <a:spLocks/>
          </p:cNvSpPr>
          <p:nvPr/>
        </p:nvSpPr>
        <p:spPr>
          <a:xfrm>
            <a:off x="442400" y="1858950"/>
            <a:ext cx="24532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5- Your development and test sets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6- Your dev and test sets should come from the same distribution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7- How large do the dev/test sets need to be?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8- Establish a single-number evaluation metric for your team to optimize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9- Optimizing and satisficing metrics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10- Having a dev set and metric speeds up iterations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11- When to change dev/test sets and metrics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12- Takeaways: Setting up development and test sets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76600" y="209550"/>
            <a:ext cx="5715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It is very difficult to know in advance </a:t>
            </a:r>
          </a:p>
          <a:p>
            <a:pPr algn="ctr"/>
            <a:r>
              <a:rPr lang="en-US" b="1" dirty="0" smtClean="0"/>
              <a:t>what approach will work best for </a:t>
            </a:r>
            <a:r>
              <a:rPr lang="en-US" b="1" dirty="0" smtClean="0">
                <a:solidFill>
                  <a:srgbClr val="FF0000"/>
                </a:solidFill>
              </a:rPr>
              <a:t>a new problem</a:t>
            </a:r>
            <a:r>
              <a:rPr lang="en-US" b="1" dirty="0" smtClean="0"/>
              <a:t>.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When building a machine learning system:</a:t>
            </a:r>
          </a:p>
          <a:p>
            <a:r>
              <a:rPr lang="en-US" dirty="0" smtClean="0"/>
              <a:t>    1. Start off with some idea​ on how to build the system.</a:t>
            </a:r>
          </a:p>
          <a:p>
            <a:r>
              <a:rPr lang="en-US" dirty="0" smtClean="0"/>
              <a:t>    2. Implement the idea in code​.</a:t>
            </a:r>
          </a:p>
          <a:p>
            <a:r>
              <a:rPr lang="en-US" dirty="0" smtClean="0"/>
              <a:t>    3. Carry out an experiment​ which tells how well the idea worked. </a:t>
            </a:r>
          </a:p>
          <a:p>
            <a:r>
              <a:rPr lang="en-US" dirty="0" smtClean="0"/>
              <a:t>    (Usually first few ideas don’t work!) </a:t>
            </a:r>
          </a:p>
          <a:p>
            <a:r>
              <a:rPr lang="en-US" dirty="0" smtClean="0"/>
              <a:t>    4. Go back to generate more ideas, and keep on iterating.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76600" y="3638550"/>
            <a:ext cx="58674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This is an iterative process. </a:t>
            </a:r>
          </a:p>
          <a:p>
            <a:r>
              <a:rPr lang="en-US" dirty="0" smtClean="0"/>
              <a:t>The faster you can go round this loop, the faster you will make progress.</a:t>
            </a:r>
          </a:p>
          <a:p>
            <a:endParaRPr lang="en-US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And therefore lets you quickly decide: </a:t>
            </a:r>
          </a:p>
          <a:p>
            <a:pPr lvl="4">
              <a:buFont typeface="Wingdings" pitchFamily="2" charset="2"/>
              <a:buChar char="Ø"/>
            </a:pP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  what ideas to keep refining, </a:t>
            </a:r>
          </a:p>
          <a:p>
            <a:pPr lvl="4">
              <a:buFont typeface="Wingdings" pitchFamily="2" charset="2"/>
              <a:buChar char="Ø"/>
            </a:pP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  which ones to discard.</a:t>
            </a:r>
            <a:endParaRPr lang="fa-IR" dirty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900" decel="100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500"/>
                            </p:stCondLst>
                            <p:childTnLst>
                              <p:par>
                                <p:cTn id="6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900" decel="100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500"/>
                            </p:stCondLst>
                            <p:childTnLst>
                              <p:par>
                                <p:cTn id="7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900" decel="100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500"/>
                            </p:stCondLst>
                            <p:childTnLst>
                              <p:par>
                                <p:cTn id="8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900" decel="100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1500"/>
                            </p:stCondLst>
                            <p:childTnLst>
                              <p:par>
                                <p:cTn id="8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900" decel="100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2500"/>
                            </p:stCondLst>
                            <p:childTnLst>
                              <p:par>
                                <p:cTn id="9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900" decel="100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4" y="1045150"/>
            <a:ext cx="2605596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Setting up </a:t>
            </a:r>
            <a:br>
              <a:rPr lang="en-US" dirty="0" smtClean="0"/>
            </a:br>
            <a:r>
              <a:rPr lang="en-US" dirty="0" smtClean="0"/>
              <a:t>development and test sets</a:t>
            </a:r>
            <a:endParaRPr lang="en-US"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/>
          </a:p>
        </p:txBody>
      </p:sp>
      <p:sp>
        <p:nvSpPr>
          <p:cNvPr id="4" name="Google Shape;305;p35"/>
          <p:cNvSpPr txBox="1">
            <a:spLocks/>
          </p:cNvSpPr>
          <p:nvPr/>
        </p:nvSpPr>
        <p:spPr>
          <a:xfrm>
            <a:off x="442400" y="1858950"/>
            <a:ext cx="24532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5- Your development and test sets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6- Your dev and test sets should come from the same distribution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7- How large do the dev/test sets need to be?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8- Establish a single-number evaluation metric for your team to optimize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9- Optimizing and satisficing metrics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10- Having a dev set and metric speeds up iterations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11- When to change dev/test sets and metrics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12- Takeaways: Setting up development and test sets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00400" y="397966"/>
            <a:ext cx="57912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When starting out on a new project, </a:t>
            </a:r>
          </a:p>
          <a:p>
            <a:r>
              <a:rPr lang="en-US" sz="1200" dirty="0" smtClean="0"/>
              <a:t>try to </a:t>
            </a:r>
            <a:r>
              <a:rPr lang="en-US" sz="1200" b="1" dirty="0" smtClean="0"/>
              <a:t>quickly</a:t>
            </a:r>
            <a:r>
              <a:rPr lang="en-US" sz="1200" dirty="0" smtClean="0"/>
              <a:t> choose dev/test sets, </a:t>
            </a:r>
          </a:p>
          <a:p>
            <a:r>
              <a:rPr lang="en-US" sz="1200" dirty="0" smtClean="0"/>
              <a:t>since this gives the team a well-defined </a:t>
            </a:r>
            <a:r>
              <a:rPr lang="en-US" sz="1200" b="1" dirty="0" smtClean="0"/>
              <a:t>target to aim </a:t>
            </a:r>
            <a:r>
              <a:rPr lang="en-US" sz="1200" dirty="0" smtClean="0"/>
              <a:t>for.</a:t>
            </a:r>
          </a:p>
          <a:p>
            <a:endParaRPr lang="en-US" sz="1200" dirty="0" smtClean="0"/>
          </a:p>
          <a:p>
            <a:r>
              <a:rPr lang="en-US" sz="1200" dirty="0" smtClean="0"/>
              <a:t>Typically come up with an initial dev/test set and an initial metric </a:t>
            </a:r>
          </a:p>
          <a:p>
            <a:r>
              <a:rPr lang="en-US" sz="1200" dirty="0" smtClean="0"/>
              <a:t>in </a:t>
            </a:r>
            <a:r>
              <a:rPr lang="en-US" sz="1200" b="1" dirty="0" smtClean="0"/>
              <a:t>less than one week</a:t>
            </a:r>
            <a:r>
              <a:rPr lang="en-US" sz="1200" dirty="0" smtClean="0"/>
              <a:t>. </a:t>
            </a:r>
          </a:p>
          <a:p>
            <a:endParaRPr lang="en-US" sz="1200" dirty="0" smtClean="0"/>
          </a:p>
          <a:p>
            <a:pPr algn="ctr"/>
            <a:r>
              <a:rPr lang="en-US" sz="1200" b="1" dirty="0" smtClean="0">
                <a:solidFill>
                  <a:srgbClr val="FF0000"/>
                </a:solidFill>
              </a:rPr>
              <a:t>“It is better to come up with something imperfect and get going quickly, </a:t>
            </a:r>
          </a:p>
          <a:p>
            <a:pPr algn="ctr"/>
            <a:r>
              <a:rPr lang="en-US" sz="1200" b="1" dirty="0" smtClean="0">
                <a:solidFill>
                  <a:srgbClr val="FF0000"/>
                </a:solidFill>
              </a:rPr>
              <a:t>rather than </a:t>
            </a:r>
            <a:r>
              <a:rPr lang="en-US" sz="1200" b="1" dirty="0" err="1" smtClean="0">
                <a:solidFill>
                  <a:srgbClr val="FF0000"/>
                </a:solidFill>
              </a:rPr>
              <a:t>overthink</a:t>
            </a:r>
            <a:r>
              <a:rPr lang="en-US" sz="1200" b="1" dirty="0" smtClean="0">
                <a:solidFill>
                  <a:srgbClr val="FF0000"/>
                </a:solidFill>
              </a:rPr>
              <a:t> this.”</a:t>
            </a:r>
            <a:r>
              <a:rPr lang="en-US" sz="1200" dirty="0" smtClean="0"/>
              <a:t> </a:t>
            </a:r>
          </a:p>
          <a:p>
            <a:endParaRPr lang="en-US" sz="1200" dirty="0" smtClean="0"/>
          </a:p>
          <a:p>
            <a:r>
              <a:rPr lang="en-US" sz="1200" dirty="0" smtClean="0"/>
              <a:t>But this one week timeline does not apply to </a:t>
            </a:r>
            <a:r>
              <a:rPr lang="en-US" sz="1200" b="1" dirty="0" smtClean="0"/>
              <a:t>mature applications</a:t>
            </a:r>
            <a:r>
              <a:rPr lang="en-US" sz="1200" dirty="0" smtClean="0"/>
              <a:t>. </a:t>
            </a:r>
          </a:p>
          <a:p>
            <a:r>
              <a:rPr lang="en-US" sz="1200" dirty="0" smtClean="0"/>
              <a:t>For example, anti-spam is a mature deep learning application. </a:t>
            </a:r>
          </a:p>
          <a:p>
            <a:r>
              <a:rPr lang="en-US" sz="1200" dirty="0" smtClean="0"/>
              <a:t>Teams works on mature systems </a:t>
            </a:r>
            <a:r>
              <a:rPr lang="en-US" sz="1200" b="1" dirty="0" smtClean="0"/>
              <a:t>months</a:t>
            </a:r>
            <a:r>
              <a:rPr lang="en-US" sz="1200" dirty="0" smtClean="0"/>
              <a:t> to acquire even better dev/test sets.</a:t>
            </a:r>
          </a:p>
          <a:p>
            <a:endParaRPr lang="en-US" sz="1200" dirty="0" smtClean="0"/>
          </a:p>
          <a:p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If you later realize that your initial dev/test set or metric missed the mark, </a:t>
            </a:r>
          </a:p>
          <a:p>
            <a:r>
              <a:rPr lang="en-US" sz="1200" dirty="0" smtClean="0">
                <a:solidFill>
                  <a:schemeClr val="accent5">
                    <a:lumMod val="50000"/>
                  </a:schemeClr>
                </a:solidFill>
              </a:rPr>
              <a:t>change them quickly. </a:t>
            </a:r>
          </a:p>
          <a:p>
            <a:endParaRPr lang="en-US" sz="1200" dirty="0" smtClean="0"/>
          </a:p>
          <a:p>
            <a:r>
              <a:rPr lang="en-US" sz="1200" dirty="0" smtClean="0"/>
              <a:t>For example, if your dev set + metric ranks </a:t>
            </a:r>
            <a:r>
              <a:rPr lang="en-US" sz="1200" b="1" dirty="0" smtClean="0">
                <a:solidFill>
                  <a:srgbClr val="0070C0"/>
                </a:solidFill>
              </a:rPr>
              <a:t>classifier A</a:t>
            </a:r>
            <a:r>
              <a:rPr lang="en-US" sz="1200" dirty="0" smtClean="0"/>
              <a:t> above </a:t>
            </a:r>
            <a:r>
              <a:rPr lang="en-US" sz="1200" b="1" dirty="0" smtClean="0">
                <a:solidFill>
                  <a:srgbClr val="0070C0"/>
                </a:solidFill>
              </a:rPr>
              <a:t>classifier B</a:t>
            </a:r>
            <a:r>
              <a:rPr lang="en-US" sz="1200" dirty="0" smtClean="0"/>
              <a:t>, </a:t>
            </a:r>
          </a:p>
          <a:p>
            <a:r>
              <a:rPr lang="en-US" sz="1200" dirty="0" smtClean="0"/>
              <a:t>but your team thinks that </a:t>
            </a:r>
            <a:r>
              <a:rPr lang="en-US" sz="1200" b="1" dirty="0" smtClean="0">
                <a:solidFill>
                  <a:srgbClr val="0070C0"/>
                </a:solidFill>
              </a:rPr>
              <a:t>classifier B</a:t>
            </a:r>
            <a:r>
              <a:rPr lang="en-US" sz="1200" dirty="0" smtClean="0"/>
              <a:t> is actually superior for your product, </a:t>
            </a:r>
          </a:p>
          <a:p>
            <a:r>
              <a:rPr lang="en-US" sz="1200" dirty="0" smtClean="0"/>
              <a:t>then this might be a sign that you need to change: </a:t>
            </a:r>
          </a:p>
          <a:p>
            <a:pPr>
              <a:buFont typeface="Wingdings" pitchFamily="2" charset="2"/>
              <a:buChar char="v"/>
            </a:pPr>
            <a:r>
              <a:rPr lang="en-US" sz="1200" b="1" dirty="0" smtClean="0">
                <a:solidFill>
                  <a:srgbClr val="0070C0"/>
                </a:solidFill>
              </a:rPr>
              <a:t>  dev/test sets </a:t>
            </a:r>
          </a:p>
          <a:p>
            <a:pPr>
              <a:buFont typeface="Wingdings" pitchFamily="2" charset="2"/>
              <a:buChar char="v"/>
            </a:pPr>
            <a:r>
              <a:rPr lang="en-US" sz="1200" b="1" dirty="0" smtClean="0">
                <a:solidFill>
                  <a:srgbClr val="0070C0"/>
                </a:solidFill>
              </a:rPr>
              <a:t>  or your evaluation metric.</a:t>
            </a:r>
            <a:endParaRPr lang="en-US" sz="1200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900" decel="100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000"/>
                            </p:stCondLst>
                            <p:childTnLst>
                              <p:par>
                                <p:cTn id="6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900" decel="100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0"/>
                            </p:stCondLst>
                            <p:childTnLst>
                              <p:par>
                                <p:cTn id="7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900" decel="100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1000"/>
                            </p:stCondLst>
                            <p:childTnLst>
                              <p:par>
                                <p:cTn id="8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900" decel="1000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000"/>
                            </p:stCondLst>
                            <p:childTnLst>
                              <p:par>
                                <p:cTn id="8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900" decel="1000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3000"/>
                            </p:stCondLst>
                            <p:childTnLst>
                              <p:par>
                                <p:cTn id="9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900" decel="100000" fill="hold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4000"/>
                            </p:stCondLst>
                            <p:childTnLst>
                              <p:par>
                                <p:cTn id="10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900" decel="100000" fill="hold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5000"/>
                            </p:stCondLst>
                            <p:childTnLst>
                              <p:par>
                                <p:cTn id="11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900" decel="100000" fill="hold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6000"/>
                            </p:stCondLst>
                            <p:childTnLst>
                              <p:par>
                                <p:cTn id="11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900" decel="100000" fill="hold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/>
          </a:p>
        </p:txBody>
      </p:sp>
      <p:sp>
        <p:nvSpPr>
          <p:cNvPr id="320" name="Google Shape;320;p37"/>
          <p:cNvSpPr txBox="1">
            <a:spLocks noGrp="1"/>
          </p:cNvSpPr>
          <p:nvPr>
            <p:ph type="ctrTitle" idx="4294967295"/>
          </p:nvPr>
        </p:nvSpPr>
        <p:spPr>
          <a:xfrm>
            <a:off x="381000" y="370950"/>
            <a:ext cx="8382000" cy="37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1600" dirty="0" smtClean="0">
                <a:solidFill>
                  <a:srgbClr val="FFA800"/>
                </a:solidFill>
              </a:rPr>
              <a:t>main possible causes of the dev set/metric incorrectly rating classifier A higher:</a:t>
            </a:r>
            <a:endParaRPr sz="1600" dirty="0">
              <a:solidFill>
                <a:srgbClr val="FFA800"/>
              </a:solidFill>
            </a:endParaRPr>
          </a:p>
        </p:txBody>
      </p:sp>
      <p:sp>
        <p:nvSpPr>
          <p:cNvPr id="321" name="Google Shape;321;p37"/>
          <p:cNvSpPr txBox="1">
            <a:spLocks noGrp="1"/>
          </p:cNvSpPr>
          <p:nvPr>
            <p:ph type="subTitle" idx="4294967295"/>
          </p:nvPr>
        </p:nvSpPr>
        <p:spPr>
          <a:xfrm>
            <a:off x="457200" y="742950"/>
            <a:ext cx="8229600" cy="3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1400" b="1" i="1" dirty="0" smtClean="0">
                <a:solidFill>
                  <a:srgbClr val="FFFFFF"/>
                </a:solidFill>
              </a:rPr>
              <a:t>1. The actual distribution you need to do well on is different from the dev/test sets.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000" dirty="0" smtClean="0">
                <a:solidFill>
                  <a:srgbClr val="FFFFFF"/>
                </a:solidFill>
              </a:rPr>
              <a:t>initial dev/test set had mainly pictures of adult cats / users are uploading a lot more kitten images than expected.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000" dirty="0" smtClean="0">
                <a:solidFill>
                  <a:srgbClr val="FFFFFF"/>
                </a:solidFill>
              </a:rPr>
              <a:t>the dev/test set distribution is not representative of the actual distribution you need to do well on.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000" dirty="0" smtClean="0">
                <a:solidFill>
                  <a:srgbClr val="FFFFFF"/>
                </a:solidFill>
              </a:rPr>
              <a:t>In this case, update your dev/test sets to be more representative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1000" dirty="0" smtClean="0"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b="1" i="1" dirty="0" smtClean="0">
                <a:solidFill>
                  <a:srgbClr val="FFFFFF"/>
                </a:solidFill>
              </a:rPr>
              <a:t>2. You have overfit to the dev set.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000" dirty="0" smtClean="0">
                <a:solidFill>
                  <a:srgbClr val="FFFFFF"/>
                </a:solidFill>
              </a:rPr>
              <a:t>The process of repeatedly evaluating ideas on the dev set causes “overfit” to the dev set.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000" dirty="0" smtClean="0">
                <a:solidFill>
                  <a:srgbClr val="FFFFFF"/>
                </a:solidFill>
              </a:rPr>
              <a:t>When you evaluate your system on the test set, If you find that your dev set performance is much better than your test set performance, it is a sign that you have overfit to the dev set. In this case, </a:t>
            </a:r>
            <a:r>
              <a:rPr lang="en-US" sz="1000" u="sng" dirty="0" smtClean="0">
                <a:solidFill>
                  <a:srgbClr val="FFFFFF"/>
                </a:solidFill>
              </a:rPr>
              <a:t>get a fresh dev set</a:t>
            </a:r>
            <a:r>
              <a:rPr lang="en-US" sz="1000" dirty="0" smtClean="0">
                <a:solidFill>
                  <a:srgbClr val="FFFFFF"/>
                </a:solidFill>
              </a:rPr>
              <a:t>.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000" dirty="0" smtClean="0">
                <a:solidFill>
                  <a:srgbClr val="FFFFFF"/>
                </a:solidFill>
              </a:rPr>
              <a:t>you can also evaluate your system regularly (once per week or once per month—on the test set.) 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000" dirty="0" smtClean="0">
                <a:solidFill>
                  <a:srgbClr val="FFFFFF"/>
                </a:solidFill>
              </a:rPr>
              <a:t>But do not use the test set to make any decisions regarding the algorithm, If you do so, you will start to overfit to the test set,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000" dirty="0" smtClean="0">
                <a:solidFill>
                  <a:srgbClr val="FFFFFF"/>
                </a:solidFill>
              </a:rPr>
              <a:t>and can no longer count on it to give a completely unbiased estimate of your system’s performance 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1000" dirty="0" smtClean="0"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b="1" i="1" dirty="0" smtClean="0">
                <a:solidFill>
                  <a:srgbClr val="FFFFFF"/>
                </a:solidFill>
              </a:rPr>
              <a:t>3. The metric is measuring something other than what the project needs to optimize.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000" dirty="0" smtClean="0">
                <a:solidFill>
                  <a:srgbClr val="FFFFFF"/>
                </a:solidFill>
              </a:rPr>
              <a:t>Suppose that for your cat application, your metric is classification accuracy.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000" dirty="0" smtClean="0">
                <a:solidFill>
                  <a:srgbClr val="FFFFFF"/>
                </a:solidFill>
              </a:rPr>
              <a:t>This metric currently ranks classifier A as superior to classifier B.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000" dirty="0" smtClean="0">
                <a:solidFill>
                  <a:srgbClr val="FFFFFF"/>
                </a:solidFill>
              </a:rPr>
              <a:t>But suppose you try out both algorithms, and find classifier A is allowing occasional pornographic images to slip through.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000" dirty="0" smtClean="0">
                <a:solidFill>
                  <a:srgbClr val="FFFFFF"/>
                </a:solidFill>
              </a:rPr>
              <a:t>Even though classifier A is more accurate, the bad impression left by the occasional pornographic image means its performance is </a:t>
            </a:r>
            <a:r>
              <a:rPr lang="en-US" sz="1000" u="sng" dirty="0" smtClean="0">
                <a:solidFill>
                  <a:srgbClr val="FFFFFF"/>
                </a:solidFill>
              </a:rPr>
              <a:t>unacceptable</a:t>
            </a:r>
            <a:r>
              <a:rPr lang="en-US" sz="1000" dirty="0" smtClean="0">
                <a:solidFill>
                  <a:srgbClr val="FFFFFF"/>
                </a:solidFill>
              </a:rPr>
              <a:t>. 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000" dirty="0" smtClean="0">
                <a:solidFill>
                  <a:srgbClr val="FFFFFF"/>
                </a:solidFill>
              </a:rPr>
              <a:t>What do you do?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000" dirty="0" smtClean="0">
                <a:solidFill>
                  <a:srgbClr val="FFFFFF"/>
                </a:solidFill>
              </a:rPr>
              <a:t>Here, the metric is failing to identify the fact that Algorithm B is in fact better than Algorithm A for your product.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000" dirty="0" smtClean="0">
                <a:solidFill>
                  <a:srgbClr val="FFFFFF"/>
                </a:solidFill>
              </a:rPr>
              <a:t>So, you can no longer trust the metric to pick the best algorithm. It is time to change evaluation metrics.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000" dirty="0" smtClean="0">
                <a:solidFill>
                  <a:srgbClr val="FFFFFF"/>
                </a:solidFill>
              </a:rPr>
              <a:t>For example, you can change the metric to heavily penalize letting through pornographic images.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000" dirty="0" smtClean="0">
                <a:solidFill>
                  <a:srgbClr val="FFFFFF"/>
                </a:solidFill>
              </a:rPr>
              <a:t>Strongly recommend picking a new metric.</a:t>
            </a:r>
            <a:endParaRPr sz="1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" grpId="0"/>
      <p:bldP spid="3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  <p:sp>
        <p:nvSpPr>
          <p:cNvPr id="4" name="Google Shape;305;p35"/>
          <p:cNvSpPr txBox="1">
            <a:spLocks/>
          </p:cNvSpPr>
          <p:nvPr/>
        </p:nvSpPr>
        <p:spPr>
          <a:xfrm>
            <a:off x="442400" y="1858950"/>
            <a:ext cx="24532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1- </a:t>
            </a:r>
            <a:r>
              <a:rPr lang="en-US" sz="10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Why Machine </a:t>
            </a:r>
            <a:r>
              <a:rPr lang="en-US" sz="1000" dirty="0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Learning Strategy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2- How to use this book to help your team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3- Prerequisites and Notation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4- Scale drives machine learning progress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00400" y="209550"/>
            <a:ext cx="5715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Machine learning is the foundation of countless important applications:</a:t>
            </a:r>
          </a:p>
          <a:p>
            <a:pPr>
              <a:buFont typeface="Wingdings" pitchFamily="2" charset="2"/>
              <a:buChar char="v"/>
            </a:pPr>
            <a:r>
              <a:rPr lang="en-US" dirty="0" smtClean="0"/>
              <a:t>web search</a:t>
            </a:r>
          </a:p>
          <a:p>
            <a:pPr>
              <a:buFont typeface="Wingdings" pitchFamily="2" charset="2"/>
              <a:buChar char="v"/>
            </a:pPr>
            <a:r>
              <a:rPr lang="en-US" dirty="0" smtClean="0"/>
              <a:t>email anti-spam</a:t>
            </a:r>
          </a:p>
          <a:p>
            <a:pPr>
              <a:buFont typeface="Wingdings" pitchFamily="2" charset="2"/>
              <a:buChar char="v"/>
            </a:pPr>
            <a:r>
              <a:rPr lang="en-US" dirty="0" smtClean="0"/>
              <a:t>speech recognition</a:t>
            </a:r>
          </a:p>
          <a:p>
            <a:pPr>
              <a:buFont typeface="Wingdings" pitchFamily="2" charset="2"/>
              <a:buChar char="v"/>
            </a:pPr>
            <a:r>
              <a:rPr lang="en-US" dirty="0" smtClean="0"/>
              <a:t>product recommendations</a:t>
            </a:r>
          </a:p>
          <a:p>
            <a:pPr>
              <a:buFont typeface="Wingdings" pitchFamily="2" charset="2"/>
              <a:buChar char="v"/>
            </a:pPr>
            <a:r>
              <a:rPr lang="en-US" dirty="0" smtClean="0"/>
              <a:t>and more</a:t>
            </a:r>
            <a:endParaRPr lang="fa-IR" dirty="0"/>
          </a:p>
        </p:txBody>
      </p:sp>
      <p:pic>
        <p:nvPicPr>
          <p:cNvPr id="8" name="Picture 7" descr="A9RB72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2132943"/>
            <a:ext cx="5044966" cy="280100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343400" y="1809750"/>
            <a:ext cx="35044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Example: Building a cat picture startup</a:t>
            </a:r>
            <a:endParaRPr lang="fa-IR" b="1" dirty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4" y="1045150"/>
            <a:ext cx="2605596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Setting up </a:t>
            </a:r>
            <a:br>
              <a:rPr lang="en-US" dirty="0" smtClean="0"/>
            </a:br>
            <a:r>
              <a:rPr lang="en-US" dirty="0" smtClean="0"/>
              <a:t>development and test sets</a:t>
            </a:r>
            <a:endParaRPr lang="en-US"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/>
          </a:p>
        </p:txBody>
      </p:sp>
      <p:sp>
        <p:nvSpPr>
          <p:cNvPr id="4" name="Google Shape;305;p35"/>
          <p:cNvSpPr txBox="1">
            <a:spLocks/>
          </p:cNvSpPr>
          <p:nvPr/>
        </p:nvSpPr>
        <p:spPr>
          <a:xfrm>
            <a:off x="442400" y="1858950"/>
            <a:ext cx="24532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5- Your development and test sets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6- Your dev and test sets should come from the same distribution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7- How large do the dev/test sets need to be?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8- Establish a single-number evaluation metric for your team to optimize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9- Optimizing and satisficing metrics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10- Having a dev set and metric speeds up iterations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11- When to change dev/test sets and metrics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12- Takeaways: Setting up development and test sets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21028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0" y="148769"/>
            <a:ext cx="60960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chemeClr val="accent5">
                    <a:lumMod val="75000"/>
                  </a:schemeClr>
                </a:solidFill>
              </a:rPr>
              <a:t>• Choose dev and test sets from a distribution that reflects what data you expect to get in the future and want to do well on. </a:t>
            </a:r>
          </a:p>
          <a:p>
            <a:r>
              <a:rPr lang="en-US" sz="1000" dirty="0" smtClean="0">
                <a:solidFill>
                  <a:schemeClr val="accent5">
                    <a:lumMod val="75000"/>
                  </a:schemeClr>
                </a:solidFill>
              </a:rPr>
              <a:t>This may not be the same as your training data’s distribution.</a:t>
            </a:r>
          </a:p>
          <a:p>
            <a:endParaRPr lang="en-US" sz="1000" dirty="0" smtClean="0"/>
          </a:p>
          <a:p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</a:rPr>
              <a:t>• Choose dev and test sets from the same distribution if possible.</a:t>
            </a:r>
          </a:p>
          <a:p>
            <a:endParaRPr lang="en-US" sz="1000" dirty="0" smtClean="0"/>
          </a:p>
          <a:p>
            <a:r>
              <a:rPr lang="en-US" sz="1000" dirty="0" smtClean="0">
                <a:solidFill>
                  <a:schemeClr val="accent5">
                    <a:lumMod val="75000"/>
                  </a:schemeClr>
                </a:solidFill>
              </a:rPr>
              <a:t>• Choose a single-number evaluation metric for your team to optimize. </a:t>
            </a:r>
          </a:p>
          <a:p>
            <a:r>
              <a:rPr lang="en-US" sz="1000" dirty="0" smtClean="0">
                <a:solidFill>
                  <a:schemeClr val="accent5">
                    <a:lumMod val="75000"/>
                  </a:schemeClr>
                </a:solidFill>
              </a:rPr>
              <a:t>If there are multiple goals that you care about, consider combining them into a single formula </a:t>
            </a:r>
          </a:p>
          <a:p>
            <a:r>
              <a:rPr lang="en-US" sz="1000" dirty="0" smtClean="0">
                <a:solidFill>
                  <a:schemeClr val="accent5">
                    <a:lumMod val="75000"/>
                  </a:schemeClr>
                </a:solidFill>
              </a:rPr>
              <a:t>(such as averaging multiple error metrics) or defining </a:t>
            </a:r>
            <a:r>
              <a:rPr lang="en-US" sz="1000" dirty="0" err="1" smtClean="0">
                <a:solidFill>
                  <a:schemeClr val="accent5">
                    <a:lumMod val="75000"/>
                  </a:schemeClr>
                </a:solidFill>
              </a:rPr>
              <a:t>satisficing</a:t>
            </a:r>
            <a:r>
              <a:rPr lang="en-US" sz="1000" dirty="0" smtClean="0">
                <a:solidFill>
                  <a:schemeClr val="accent5">
                    <a:lumMod val="75000"/>
                  </a:schemeClr>
                </a:solidFill>
              </a:rPr>
              <a:t> and optimizing metrics.</a:t>
            </a:r>
          </a:p>
          <a:p>
            <a:endParaRPr lang="en-US" sz="1000" dirty="0" smtClean="0"/>
          </a:p>
          <a:p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</a:rPr>
              <a:t>• Machine learning is a highly iterative process: You may try many dozens of ideas before finding one that you’re satisfied with.</a:t>
            </a:r>
          </a:p>
          <a:p>
            <a:endParaRPr lang="en-US" sz="1000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1000" dirty="0" smtClean="0">
                <a:solidFill>
                  <a:schemeClr val="accent5">
                    <a:lumMod val="75000"/>
                  </a:schemeClr>
                </a:solidFill>
              </a:rPr>
              <a:t>• Having dev/test sets and a single-number evaluation metric helps you quickly evaluate algorithms, and therefore iterate faster.</a:t>
            </a:r>
          </a:p>
          <a:p>
            <a:endParaRPr lang="en-US" sz="1000" dirty="0" smtClean="0"/>
          </a:p>
          <a:p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</a:rPr>
              <a:t>• When starting out on a brand new application, try to establish dev/test sets and a metric quickly, </a:t>
            </a:r>
          </a:p>
          <a:p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</a:rPr>
              <a:t>say in less than a week. It might be okay to take longer on mature applications.</a:t>
            </a:r>
          </a:p>
          <a:p>
            <a:endParaRPr lang="en-US" sz="1000" dirty="0" smtClean="0"/>
          </a:p>
          <a:p>
            <a:r>
              <a:rPr lang="en-US" sz="1000" dirty="0" smtClean="0">
                <a:solidFill>
                  <a:schemeClr val="accent5">
                    <a:lumMod val="75000"/>
                  </a:schemeClr>
                </a:solidFill>
              </a:rPr>
              <a:t>• The old heuristic of a 70%/30% train/test split does not apply for problems where you have a lot of data; </a:t>
            </a:r>
          </a:p>
          <a:p>
            <a:r>
              <a:rPr lang="en-US" sz="1000" dirty="0" smtClean="0">
                <a:solidFill>
                  <a:schemeClr val="accent5">
                    <a:lumMod val="75000"/>
                  </a:schemeClr>
                </a:solidFill>
              </a:rPr>
              <a:t>the dev and test sets can be much less than 30% of the data.</a:t>
            </a:r>
          </a:p>
          <a:p>
            <a:endParaRPr lang="en-US" sz="1000" dirty="0" smtClean="0"/>
          </a:p>
          <a:p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</a:rPr>
              <a:t>• Your dev set should be large enough to detect meaningful changes in the accuracy of your algorithm, </a:t>
            </a:r>
          </a:p>
          <a:p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</a:rPr>
              <a:t>but not necessarily much larger. Your test set should be big enough to give you a confident estimate of the final performance of your system.</a:t>
            </a:r>
          </a:p>
          <a:p>
            <a:endParaRPr lang="en-US" sz="1000" dirty="0" smtClean="0"/>
          </a:p>
          <a:p>
            <a:r>
              <a:rPr lang="en-US" sz="1000" dirty="0" smtClean="0">
                <a:solidFill>
                  <a:schemeClr val="accent5">
                    <a:lumMod val="75000"/>
                  </a:schemeClr>
                </a:solidFill>
              </a:rPr>
              <a:t>• If your dev set and metric are no longer pointing your team in the right direction, quickly change them: </a:t>
            </a:r>
          </a:p>
          <a:p>
            <a:r>
              <a:rPr lang="en-US" sz="1000" dirty="0" smtClean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en-US" sz="1000" dirty="0" err="1" smtClean="0">
                <a:solidFill>
                  <a:schemeClr val="accent5">
                    <a:lumMod val="75000"/>
                  </a:schemeClr>
                </a:solidFill>
              </a:rPr>
              <a:t>i</a:t>
            </a:r>
            <a:r>
              <a:rPr lang="en-US" sz="1000" dirty="0" smtClean="0">
                <a:solidFill>
                  <a:schemeClr val="accent5">
                    <a:lumMod val="75000"/>
                  </a:schemeClr>
                </a:solidFill>
              </a:rPr>
              <a:t>) If you had overfit the dev set, get more dev set data. </a:t>
            </a:r>
          </a:p>
          <a:p>
            <a:r>
              <a:rPr lang="en-US" sz="1000" spc="-40" dirty="0" smtClean="0">
                <a:solidFill>
                  <a:schemeClr val="accent5">
                    <a:lumMod val="75000"/>
                  </a:schemeClr>
                </a:solidFill>
              </a:rPr>
              <a:t>(ii) If the actual distribution you care about is different from the dev/test set distribution, get new dev/test set data. </a:t>
            </a:r>
          </a:p>
          <a:p>
            <a:r>
              <a:rPr lang="en-US" sz="1000" dirty="0" smtClean="0">
                <a:solidFill>
                  <a:schemeClr val="accent5">
                    <a:lumMod val="75000"/>
                  </a:schemeClr>
                </a:solidFill>
              </a:rPr>
              <a:t>(iii) If your metric is no longer measuring what is most important to you, change the metric.</a:t>
            </a:r>
            <a:endParaRPr lang="en-US" sz="10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00"/>
                            </p:stCondLst>
                            <p:childTnLst>
                              <p:par>
                                <p:cTn id="10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500"/>
                            </p:stCondLst>
                            <p:childTnLst>
                              <p:par>
                                <p:cTn id="10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/>
          </a:p>
        </p:txBody>
      </p:sp>
      <p:sp>
        <p:nvSpPr>
          <p:cNvPr id="5" name="Google Shape;158;p21"/>
          <p:cNvSpPr txBox="1">
            <a:spLocks/>
          </p:cNvSpPr>
          <p:nvPr/>
        </p:nvSpPr>
        <p:spPr>
          <a:xfrm>
            <a:off x="2379400" y="1581150"/>
            <a:ext cx="4385100" cy="1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rgbClr val="294667"/>
              </a:buClr>
              <a:buSzPts val="1400"/>
            </a:pPr>
            <a:r>
              <a:rPr lang="en-US" sz="3600" b="1" dirty="0" smtClean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  <a:t>Basic </a:t>
            </a:r>
            <a:br>
              <a:rPr lang="en-US" sz="3600" b="1" dirty="0" smtClean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-US" sz="3600" b="1" dirty="0" smtClean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  <a:t>Error </a:t>
            </a:r>
            <a:br>
              <a:rPr lang="en-US" sz="3600" b="1" dirty="0" smtClean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-US" sz="3600" b="1" dirty="0" smtClean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  <a:t>Analysis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00400" y="1581150"/>
            <a:ext cx="27432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200400" y="3420224"/>
            <a:ext cx="27432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Basic Error Analysis</a:t>
            </a:r>
            <a:endParaRPr lang="en-US"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/>
          </a:p>
        </p:txBody>
      </p:sp>
      <p:sp>
        <p:nvSpPr>
          <p:cNvPr id="4" name="Google Shape;305;p35"/>
          <p:cNvSpPr txBox="1">
            <a:spLocks/>
          </p:cNvSpPr>
          <p:nvPr/>
        </p:nvSpPr>
        <p:spPr>
          <a:xfrm>
            <a:off x="442400" y="1858950"/>
            <a:ext cx="24532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13- Build your first system quickly, then iterate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14- Error analysis: Look at dev set examples to evaluate ideas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15- Evaluating multiple ideas in parallel during error analysis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16- Cleaning up mislabeled dev and test set examples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17- If you have a large dev set, split it into two subsets, only one of which you look at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18- How big should the Eyeball and Blackbox dev sets be?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19- Takeaways: Basic error analysis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0" y="251520"/>
            <a:ext cx="61722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 smtClean="0"/>
              <a:t>You want to build a new email anti-spam system.</a:t>
            </a:r>
          </a:p>
          <a:p>
            <a:endParaRPr lang="en-US" dirty="0" smtClean="0"/>
          </a:p>
          <a:p>
            <a:r>
              <a:rPr lang="en-US" dirty="0" smtClean="0"/>
              <a:t>ideas:</a:t>
            </a:r>
          </a:p>
          <a:p>
            <a:r>
              <a:rPr lang="en-US" dirty="0" smtClean="0"/>
              <a:t>• Collect a huge training set of spam email. </a:t>
            </a:r>
          </a:p>
          <a:p>
            <a:r>
              <a:rPr lang="en-US" dirty="0" smtClean="0"/>
              <a:t>• Develop features for understanding the text content of the email.</a:t>
            </a:r>
          </a:p>
          <a:p>
            <a:r>
              <a:rPr lang="en-US" dirty="0" smtClean="0"/>
              <a:t>• Develop features for understanding the email header features.</a:t>
            </a:r>
          </a:p>
          <a:p>
            <a:r>
              <a:rPr lang="en-US" dirty="0" smtClean="0"/>
              <a:t>• and more.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sz="6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Don’t trying to design and build the perfect system. </a:t>
            </a:r>
          </a:p>
          <a:p>
            <a:r>
              <a:rPr lang="en-US" dirty="0" smtClean="0"/>
              <a:t>Instead, build and train a basic system quickly (in just a few days.) </a:t>
            </a:r>
          </a:p>
          <a:p>
            <a:r>
              <a:rPr lang="en-US" dirty="0" smtClean="0"/>
              <a:t>Even if the basic system is far from the “best”. </a:t>
            </a:r>
          </a:p>
          <a:p>
            <a:r>
              <a:rPr lang="en-US" dirty="0" smtClean="0"/>
              <a:t>it is valuable to examine how the basic system functions: </a:t>
            </a:r>
          </a:p>
          <a:p>
            <a:r>
              <a:rPr lang="en-US" dirty="0" smtClean="0"/>
              <a:t>you will quickly find clues that show you the most promising directions </a:t>
            </a:r>
          </a:p>
          <a:p>
            <a:r>
              <a:rPr lang="en-US" dirty="0" smtClean="0"/>
              <a:t>in which to invest your time.</a:t>
            </a:r>
            <a:endParaRPr lang="fa-IR" dirty="0"/>
          </a:p>
        </p:txBody>
      </p:sp>
      <p:pic>
        <p:nvPicPr>
          <p:cNvPr id="6" name="Picture 5" descr="A9RB73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962150"/>
            <a:ext cx="1188720" cy="1512603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900" decel="1000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000"/>
                            </p:stCondLst>
                            <p:childTnLst>
                              <p:par>
                                <p:cTn id="6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900" decel="100000" fill="hold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0"/>
                            </p:stCondLst>
                            <p:childTnLst>
                              <p:par>
                                <p:cTn id="7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900" decel="100000" fill="hold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1000"/>
                            </p:stCondLst>
                            <p:childTnLst>
                              <p:par>
                                <p:cTn id="8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900" decel="100000" fill="hold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000"/>
                            </p:stCondLst>
                            <p:childTnLst>
                              <p:par>
                                <p:cTn id="8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9RB73D.jpg"/>
          <p:cNvPicPr>
            <a:picLocks noChangeAspect="1"/>
          </p:cNvPicPr>
          <p:nvPr/>
        </p:nvPicPr>
        <p:blipFill>
          <a:blip r:embed="rId3">
            <a:lum contrast="20000"/>
          </a:blip>
          <a:srcRect l="8255" r="25703"/>
          <a:stretch>
            <a:fillRect/>
          </a:stretch>
        </p:blipFill>
        <p:spPr>
          <a:xfrm>
            <a:off x="7162800" y="285750"/>
            <a:ext cx="1828800" cy="1846107"/>
          </a:xfrm>
          <a:prstGeom prst="rect">
            <a:avLst/>
          </a:prstGeom>
        </p:spPr>
      </p:pic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Basic Error Analysis</a:t>
            </a:r>
            <a:endParaRPr lang="en-US"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/>
          </a:p>
        </p:txBody>
      </p:sp>
      <p:sp>
        <p:nvSpPr>
          <p:cNvPr id="4" name="Google Shape;305;p35"/>
          <p:cNvSpPr txBox="1">
            <a:spLocks/>
          </p:cNvSpPr>
          <p:nvPr/>
        </p:nvSpPr>
        <p:spPr>
          <a:xfrm>
            <a:off x="442400" y="1858950"/>
            <a:ext cx="24532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13- Build your first system quickly, then iterate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14- Error analysis: Look at dev set examples to evaluate ideas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15- Evaluating multiple ideas in parallel during error analysis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16- Cleaning up mislabeled dev and test set examples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17- If you have a large dev set, split it into two subsets, only one of which you look at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18- How big should the Eyeball and Blackbox dev sets be?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19- Takeaways: Basic error analysis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00400" y="209550"/>
            <a:ext cx="57912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When you play with your cat app, </a:t>
            </a:r>
          </a:p>
          <a:p>
            <a:r>
              <a:rPr lang="en-US" dirty="0" smtClean="0"/>
              <a:t>notice several examples where it mistakes dogs for cats! </a:t>
            </a:r>
          </a:p>
          <a:p>
            <a:endParaRPr lang="en-US" dirty="0" smtClean="0"/>
          </a:p>
          <a:p>
            <a:r>
              <a:rPr lang="en-US" dirty="0" smtClean="0"/>
              <a:t>A team member proposes incorporating 3rd party software </a:t>
            </a:r>
          </a:p>
          <a:p>
            <a:r>
              <a:rPr lang="en-US" dirty="0" smtClean="0"/>
              <a:t>that will make the system do better on dog images. </a:t>
            </a:r>
          </a:p>
          <a:p>
            <a:r>
              <a:rPr lang="en-US" dirty="0" smtClean="0"/>
              <a:t>These changes will take a </a:t>
            </a:r>
            <a:r>
              <a:rPr lang="en-US" u="sng" dirty="0" smtClean="0"/>
              <a:t>month</a:t>
            </a:r>
            <a:r>
              <a:rPr lang="en-US" dirty="0" smtClean="0"/>
              <a:t>, </a:t>
            </a:r>
          </a:p>
          <a:p>
            <a:r>
              <a:rPr lang="en-US" dirty="0" smtClean="0"/>
              <a:t>Should you ask them to go ahead?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Estimate</a:t>
            </a:r>
            <a:r>
              <a:rPr lang="en-US" dirty="0" smtClean="0"/>
              <a:t> how much it will actually improve the system’s accuracy. </a:t>
            </a:r>
          </a:p>
          <a:p>
            <a:r>
              <a:rPr lang="en-US" dirty="0" smtClean="0"/>
              <a:t>Then you can more rationally decide if this is worth the month of development time, </a:t>
            </a:r>
          </a:p>
          <a:p>
            <a:r>
              <a:rPr lang="en-US" dirty="0" smtClean="0"/>
              <a:t>or if you’re better off using that time on other tasks.</a:t>
            </a:r>
          </a:p>
          <a:p>
            <a:endParaRPr lang="en-US" dirty="0" smtClean="0"/>
          </a:p>
          <a:p>
            <a:r>
              <a:rPr lang="en-US" u="sng" dirty="0" smtClean="0"/>
              <a:t>what you can do:</a:t>
            </a:r>
          </a:p>
          <a:p>
            <a:r>
              <a:rPr lang="en-US" dirty="0" smtClean="0"/>
              <a:t>1. Gather a sample of 100 dev set examples that your system misclassified(errors). </a:t>
            </a:r>
          </a:p>
          <a:p>
            <a:r>
              <a:rPr lang="en-US" dirty="0" smtClean="0"/>
              <a:t>2. Look at these examples manually, and count what fraction of them are dog images.</a:t>
            </a:r>
          </a:p>
          <a:p>
            <a:pPr algn="ctr"/>
            <a:endParaRPr lang="en-US" b="1" dirty="0" smtClean="0">
              <a:solidFill>
                <a:srgbClr val="FF0000"/>
              </a:solidFill>
            </a:endParaRP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The process of looking at misclassified examples 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is called error analysis​</a:t>
            </a:r>
            <a:r>
              <a:rPr lang="en-US" dirty="0" smtClean="0"/>
              <a:t>. </a:t>
            </a:r>
            <a:endParaRPr lang="fa-IR" dirty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57200" y="1352550"/>
            <a:ext cx="685800" cy="457200"/>
          </a:xfrm>
          <a:prstGeom prst="rect">
            <a:avLst/>
          </a:prstGeom>
          <a:solidFill>
            <a:srgbClr val="FF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86" name="Google Shape;186;p23"/>
          <p:cNvSpPr txBox="1">
            <a:spLocks noGrp="1"/>
          </p:cNvSpPr>
          <p:nvPr>
            <p:ph type="body" idx="1"/>
          </p:nvPr>
        </p:nvSpPr>
        <p:spPr>
          <a:xfrm>
            <a:off x="76200" y="1208199"/>
            <a:ext cx="4495800" cy="2430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100" dirty="0" smtClean="0">
                <a:solidFill>
                  <a:schemeClr val="tx1"/>
                </a:solidFill>
              </a:rPr>
              <a:t>If you find that only 5% of the misclassified images are dogs, </a:t>
            </a:r>
          </a:p>
          <a:p>
            <a:pPr marL="0" lvl="0" indent="0">
              <a:buNone/>
            </a:pPr>
            <a:r>
              <a:rPr lang="en-US" sz="1100" dirty="0" smtClean="0">
                <a:solidFill>
                  <a:schemeClr val="tx1"/>
                </a:solidFill>
              </a:rPr>
              <a:t>then no matter how much you improve your algorithm’s performance on dog images, you won’t get rid of more than 5% of your errors. </a:t>
            </a:r>
          </a:p>
          <a:p>
            <a:pPr marL="0" lvl="0" indent="0">
              <a:buNone/>
            </a:pPr>
            <a:r>
              <a:rPr lang="en-US" sz="1100" dirty="0" smtClean="0">
                <a:solidFill>
                  <a:schemeClr val="tx1"/>
                </a:solidFill>
              </a:rPr>
              <a:t>5% is a “ceiling” for how much the proposed project could help. </a:t>
            </a:r>
          </a:p>
          <a:p>
            <a:pPr marL="0" lvl="0" indent="0">
              <a:buNone/>
            </a:pPr>
            <a:endParaRPr lang="en-US" sz="1100" dirty="0" smtClean="0">
              <a:solidFill>
                <a:schemeClr val="tx1"/>
              </a:solidFill>
            </a:endParaRPr>
          </a:p>
          <a:p>
            <a:pPr marL="0" lvl="0" indent="0">
              <a:buNone/>
            </a:pPr>
            <a:r>
              <a:rPr lang="en-US" sz="1100" dirty="0" smtClean="0">
                <a:solidFill>
                  <a:schemeClr val="tx1"/>
                </a:solidFill>
              </a:rPr>
              <a:t>Thus, if your overall system is currently 90% accurate (10% error), </a:t>
            </a:r>
          </a:p>
          <a:p>
            <a:pPr marL="0" lvl="0" indent="0">
              <a:buNone/>
            </a:pPr>
            <a:r>
              <a:rPr lang="en-US" sz="1100" dirty="0" smtClean="0">
                <a:solidFill>
                  <a:schemeClr val="tx1"/>
                </a:solidFill>
              </a:rPr>
              <a:t>this improvement is likely to result in at best 90.5% accuracy </a:t>
            </a:r>
          </a:p>
          <a:p>
            <a:pPr marL="0" lvl="0" indent="0">
              <a:buNone/>
            </a:pPr>
            <a:r>
              <a:rPr lang="en-US" sz="1100" dirty="0" smtClean="0">
                <a:solidFill>
                  <a:schemeClr val="tx1"/>
                </a:solidFill>
              </a:rPr>
              <a:t>(or 9.5% error, which is 5% less error than the original 10% error).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87" name="Google Shape;187;p23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>
              <a:solidFill>
                <a:srgbClr val="294667"/>
              </a:solidFill>
            </a:endParaRPr>
          </a:p>
        </p:txBody>
      </p:sp>
      <p:sp>
        <p:nvSpPr>
          <p:cNvPr id="13" name="Google Shape;186;p23"/>
          <p:cNvSpPr txBox="1">
            <a:spLocks/>
          </p:cNvSpPr>
          <p:nvPr/>
        </p:nvSpPr>
        <p:spPr>
          <a:xfrm>
            <a:off x="4572000" y="1200150"/>
            <a:ext cx="4495800" cy="243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  <a:buClr>
                <a:srgbClr val="FFFFFF"/>
              </a:buClr>
              <a:buSzPts val="1800"/>
            </a:pPr>
            <a:r>
              <a:rPr lang="en-US" sz="11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 contrast, if you find that 50% of the mistakes are dogs, </a:t>
            </a:r>
          </a:p>
          <a:p>
            <a:pPr lvl="0">
              <a:spcBef>
                <a:spcPts val="600"/>
              </a:spcBef>
              <a:buClr>
                <a:srgbClr val="FFFFFF"/>
              </a:buClr>
              <a:buSzPts val="1800"/>
            </a:pPr>
            <a:r>
              <a:rPr lang="en-US" sz="11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then you can be more confident that the proposed project will have a big impact. </a:t>
            </a:r>
          </a:p>
          <a:p>
            <a:pPr lvl="0">
              <a:spcBef>
                <a:spcPts val="600"/>
              </a:spcBef>
              <a:buClr>
                <a:srgbClr val="FFFFFF"/>
              </a:buClr>
              <a:buSzPts val="1800"/>
            </a:pPr>
            <a:r>
              <a:rPr lang="en-US" sz="11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It could boost accuracy from 90% to 95% </a:t>
            </a:r>
          </a:p>
          <a:p>
            <a:pPr lvl="0">
              <a:spcBef>
                <a:spcPts val="600"/>
              </a:spcBef>
              <a:buClr>
                <a:srgbClr val="FFFFFF"/>
              </a:buClr>
              <a:buSzPts val="1800"/>
            </a:pPr>
            <a:r>
              <a:rPr lang="en-US" sz="11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(a 50% relative reduction in error, from 10% down to 5%).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" name="Picture 13" descr="bilancia.png"/>
          <p:cNvPicPr>
            <a:picLocks noChangeAspect="1"/>
          </p:cNvPicPr>
          <p:nvPr/>
        </p:nvPicPr>
        <p:blipFill>
          <a:blip r:embed="rId3"/>
          <a:srcRect b="14756"/>
          <a:stretch>
            <a:fillRect/>
          </a:stretch>
        </p:blipFill>
        <p:spPr>
          <a:xfrm>
            <a:off x="3418726" y="3137682"/>
            <a:ext cx="2286000" cy="1948668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Basic Error Analysis</a:t>
            </a:r>
            <a:endParaRPr lang="en-US"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/>
          </a:p>
        </p:txBody>
      </p:sp>
      <p:sp>
        <p:nvSpPr>
          <p:cNvPr id="4" name="Google Shape;305;p35"/>
          <p:cNvSpPr txBox="1">
            <a:spLocks/>
          </p:cNvSpPr>
          <p:nvPr/>
        </p:nvSpPr>
        <p:spPr>
          <a:xfrm>
            <a:off x="442400" y="1858950"/>
            <a:ext cx="24532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13- Build your first system quickly, then iterate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14- Error analysis: Look at dev set examples to evaluate ideas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15- Evaluating multiple ideas in parallel during error analysis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16- Cleaning up mislabeled dev and test set examples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17- If you have a large dev set, split it into two subsets, only one of which you look at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18- How big should the Eyeball and Blackbox dev sets be?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19- Takeaways: Basic error analysis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76600" y="133350"/>
            <a:ext cx="5638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team ideas for improving the cat detector:</a:t>
            </a:r>
          </a:p>
          <a:p>
            <a:r>
              <a:rPr lang="en-US" dirty="0" smtClean="0"/>
              <a:t>• Fix the problem of recognizing dogs as cats.</a:t>
            </a:r>
          </a:p>
          <a:p>
            <a:r>
              <a:rPr lang="en-US" dirty="0" smtClean="0"/>
              <a:t>• Fix the problem of recognizing great cats (lions, panthers, etc.) </a:t>
            </a:r>
          </a:p>
          <a:p>
            <a:r>
              <a:rPr lang="en-US" dirty="0" smtClean="0"/>
              <a:t>• Improve the system’s performance on blurry images.</a:t>
            </a:r>
          </a:p>
          <a:p>
            <a:r>
              <a:rPr lang="en-US" dirty="0" smtClean="0"/>
              <a:t>• …</a:t>
            </a:r>
          </a:p>
          <a:p>
            <a:endParaRPr lang="en-US" dirty="0" smtClean="0"/>
          </a:p>
          <a:p>
            <a:r>
              <a:rPr lang="en-US" dirty="0" smtClean="0"/>
              <a:t>Evaluate all of these ideas in parallel. </a:t>
            </a:r>
          </a:p>
          <a:p>
            <a:r>
              <a:rPr lang="en-US" dirty="0" smtClean="0"/>
              <a:t>Look through ~100 misclassified dev set images. </a:t>
            </a:r>
          </a:p>
          <a:p>
            <a:r>
              <a:rPr lang="en-US" dirty="0" smtClean="0"/>
              <a:t>Create a spreadsheet, also jot down comments that might help</a:t>
            </a:r>
            <a:endParaRPr lang="fa-IR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276600" y="2800348"/>
          <a:ext cx="5638800" cy="1676402"/>
        </p:xfrm>
        <a:graphic>
          <a:graphicData uri="http://schemas.openxmlformats.org/drawingml/2006/table">
            <a:tbl>
              <a:tblPr/>
              <a:tblGrid>
                <a:gridCol w="762000"/>
                <a:gridCol w="762000"/>
                <a:gridCol w="762000"/>
                <a:gridCol w="762000"/>
                <a:gridCol w="2590800"/>
              </a:tblGrid>
              <a:tr h="239486"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Arial"/>
                        </a:rPr>
                        <a:t>Image </a:t>
                      </a:r>
                      <a:endParaRPr lang="en-US" sz="1100"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363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Arial"/>
                        </a:rPr>
                        <a:t>Dog </a:t>
                      </a:r>
                      <a:endParaRPr lang="en-US" sz="1100"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363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Arial"/>
                        </a:rPr>
                        <a:t>Great  cat </a:t>
                      </a: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363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Arial"/>
                        </a:rPr>
                        <a:t>Blurry </a:t>
                      </a:r>
                      <a:endParaRPr lang="en-US" sz="1100"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363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Arial"/>
                        </a:rPr>
                        <a:t>Comments</a:t>
                      </a:r>
                      <a:endParaRPr lang="en-US" sz="1100"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3634"/>
                    </a:solidFill>
                  </a:tcPr>
                </a:tc>
              </a:tr>
              <a:tr h="239486"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latin typeface="Calibri"/>
                          <a:ea typeface="Calibri"/>
                          <a:cs typeface="Arial"/>
                        </a:rPr>
                        <a:t>1</a:t>
                      </a:r>
                      <a:endParaRPr lang="en-US" sz="11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latin typeface="Calibri"/>
                          <a:ea typeface="Calibri"/>
                          <a:cs typeface="Arial"/>
                        </a:rPr>
                        <a:t>✔</a:t>
                      </a:r>
                      <a:endParaRPr lang="en-US" sz="11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endParaRPr lang="en-US" sz="11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endParaRPr lang="en-US" sz="11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latin typeface="Calibri"/>
                          <a:ea typeface="Calibri"/>
                          <a:cs typeface="Arial"/>
                        </a:rPr>
                        <a:t>Usual </a:t>
                      </a:r>
                      <a:r>
                        <a:rPr lang="en-US" sz="1100" b="1" dirty="0" err="1" smtClean="0">
                          <a:latin typeface="Calibri"/>
                          <a:ea typeface="Calibri"/>
                          <a:cs typeface="Arial"/>
                        </a:rPr>
                        <a:t>pitbull</a:t>
                      </a:r>
                      <a:r>
                        <a:rPr lang="en-US" sz="1100" b="1" dirty="0" smtClean="0">
                          <a:latin typeface="Calibri"/>
                          <a:ea typeface="Calibri"/>
                          <a:cs typeface="Arial"/>
                        </a:rPr>
                        <a:t> color</a:t>
                      </a:r>
                      <a:endParaRPr lang="en-US" sz="11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39486"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latin typeface="Calibri"/>
                          <a:ea typeface="Calibri"/>
                          <a:cs typeface="Arial"/>
                        </a:rPr>
                        <a:t>2</a:t>
                      </a:r>
                      <a:endParaRPr lang="en-US" sz="11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endParaRPr lang="en-US" sz="11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endParaRPr lang="en-US" sz="1100" b="1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latin typeface="Calibri"/>
                          <a:ea typeface="Calibri"/>
                          <a:cs typeface="Arial"/>
                        </a:rPr>
                        <a:t>✔</a:t>
                      </a:r>
                      <a:endParaRPr lang="en-US" sz="11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endParaRPr lang="en-US" sz="1100" b="1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486"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latin typeface="Calibri"/>
                          <a:ea typeface="Calibri"/>
                          <a:cs typeface="Arial"/>
                        </a:rPr>
                        <a:t>3</a:t>
                      </a:r>
                      <a:endParaRPr lang="en-US" sz="11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endParaRPr lang="en-US" sz="1100" b="1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latin typeface="Calibri"/>
                          <a:ea typeface="Calibri"/>
                          <a:cs typeface="Arial"/>
                        </a:rPr>
                        <a:t>✔</a:t>
                      </a:r>
                      <a:endParaRPr lang="en-US" sz="11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latin typeface="Calibri"/>
                          <a:ea typeface="Calibri"/>
                          <a:cs typeface="Arial"/>
                        </a:rPr>
                        <a:t>✔</a:t>
                      </a:r>
                      <a:endParaRPr lang="en-US" sz="11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latin typeface="Calibri"/>
                          <a:ea typeface="Calibri"/>
                          <a:cs typeface="Arial"/>
                        </a:rPr>
                        <a:t>Lion; picture taken at zoo on rainy day</a:t>
                      </a:r>
                      <a:endParaRPr lang="en-US" sz="11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39486"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latin typeface="Calibri"/>
                          <a:ea typeface="Calibri"/>
                          <a:cs typeface="Arial"/>
                        </a:rPr>
                        <a:t>4</a:t>
                      </a:r>
                      <a:endParaRPr lang="en-US" sz="11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endParaRPr lang="en-US" sz="1100" b="1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latin typeface="Calibri"/>
                          <a:ea typeface="Calibri"/>
                          <a:cs typeface="Arial"/>
                        </a:rPr>
                        <a:t>✔</a:t>
                      </a:r>
                      <a:endParaRPr lang="en-US" sz="11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endParaRPr lang="en-US" sz="1100" b="1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latin typeface="Calibri"/>
                          <a:ea typeface="Calibri"/>
                          <a:cs typeface="Arial"/>
                        </a:rPr>
                        <a:t>Panther behind tree</a:t>
                      </a:r>
                      <a:endParaRPr lang="en-US" sz="11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486"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latin typeface="Calibri"/>
                          <a:ea typeface="Calibri"/>
                          <a:cs typeface="Arial"/>
                        </a:rPr>
                        <a:t>…</a:t>
                      </a:r>
                      <a:endParaRPr lang="en-US" sz="11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latin typeface="Calibri"/>
                          <a:ea typeface="Calibri"/>
                          <a:cs typeface="Arial"/>
                        </a:rPr>
                        <a:t>…</a:t>
                      </a:r>
                      <a:endParaRPr lang="en-US" sz="11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latin typeface="Calibri"/>
                          <a:ea typeface="Calibri"/>
                          <a:cs typeface="Arial"/>
                        </a:rPr>
                        <a:t>…</a:t>
                      </a:r>
                      <a:endParaRPr lang="en-US" sz="11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latin typeface="Calibri"/>
                          <a:ea typeface="Calibri"/>
                          <a:cs typeface="Arial"/>
                        </a:rPr>
                        <a:t>…</a:t>
                      </a:r>
                      <a:endParaRPr lang="en-US" sz="11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latin typeface="Calibri"/>
                          <a:ea typeface="Calibri"/>
                          <a:cs typeface="Arial"/>
                        </a:rPr>
                        <a:t>…</a:t>
                      </a:r>
                      <a:endParaRPr lang="en-US" sz="11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39486"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latin typeface="Calibri"/>
                          <a:ea typeface="Calibri"/>
                          <a:cs typeface="Arial"/>
                        </a:rPr>
                        <a:t>% of total</a:t>
                      </a:r>
                      <a:endParaRPr lang="en-US" sz="11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latin typeface="Calibri"/>
                          <a:ea typeface="Calibri"/>
                          <a:cs typeface="Arial"/>
                        </a:rPr>
                        <a:t>8%</a:t>
                      </a:r>
                      <a:endParaRPr lang="en-US" sz="11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latin typeface="Calibri"/>
                          <a:ea typeface="Calibri"/>
                          <a:cs typeface="Arial"/>
                        </a:rPr>
                        <a:t>43%</a:t>
                      </a:r>
                      <a:endParaRPr lang="en-US" sz="11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latin typeface="Calibri"/>
                          <a:ea typeface="Calibri"/>
                          <a:cs typeface="Arial"/>
                        </a:rPr>
                        <a:t>61%</a:t>
                      </a:r>
                      <a:endParaRPr lang="en-US" sz="11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endParaRPr lang="en-US" sz="11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900" decel="100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Basic Error Analysis</a:t>
            </a:r>
            <a:endParaRPr lang="en-US"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/>
          </a:p>
        </p:txBody>
      </p:sp>
      <p:sp>
        <p:nvSpPr>
          <p:cNvPr id="4" name="Google Shape;305;p35"/>
          <p:cNvSpPr txBox="1">
            <a:spLocks/>
          </p:cNvSpPr>
          <p:nvPr/>
        </p:nvSpPr>
        <p:spPr>
          <a:xfrm>
            <a:off x="442400" y="1858950"/>
            <a:ext cx="24532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13- Build your first system quickly, then iterate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14- Error analysis: Look at dev set examples to evaluate ideas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15- Evaluating multiple ideas in parallel during error analysis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16- Cleaning up mislabeled dev and test set examples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17- If you have a large dev set, split it into two subsets, only one of which you look at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18- How big should the Eyeball and Blackbox dev sets be?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19- Takeaways: Basic error analysis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00400" y="209550"/>
            <a:ext cx="57150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you might notice that some examples in your dev set are mislabeled </a:t>
            </a:r>
          </a:p>
          <a:p>
            <a:r>
              <a:rPr lang="en-US" dirty="0" smtClean="0"/>
              <a:t>by a human labeler even before the algorithm encountered it. </a:t>
            </a:r>
          </a:p>
          <a:p>
            <a:endParaRPr lang="en-US" dirty="0" smtClean="0"/>
          </a:p>
          <a:p>
            <a:r>
              <a:rPr lang="en-US" dirty="0" smtClean="0"/>
              <a:t>If the fraction of mislabeled images is significant, </a:t>
            </a:r>
          </a:p>
          <a:p>
            <a:r>
              <a:rPr lang="en-US" dirty="0" smtClean="0"/>
              <a:t>add a category to keep track of the fraction of examples mislabeled</a:t>
            </a:r>
            <a:endParaRPr lang="fa-IR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200398" y="1896834"/>
          <a:ext cx="5791200" cy="1436916"/>
        </p:xfrm>
        <a:graphic>
          <a:graphicData uri="http://schemas.openxmlformats.org/drawingml/2006/table">
            <a:tbl>
              <a:tblPr/>
              <a:tblGrid>
                <a:gridCol w="731520"/>
                <a:gridCol w="731520"/>
                <a:gridCol w="731520"/>
                <a:gridCol w="624842"/>
                <a:gridCol w="838198"/>
                <a:gridCol w="2133600"/>
              </a:tblGrid>
              <a:tr h="239486"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spc="0" baseline="0" dirty="0" smtClean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Arial"/>
                        </a:rPr>
                        <a:t>Image </a:t>
                      </a:r>
                      <a:endParaRPr lang="en-US" sz="1100" b="1" spc="0" baseline="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363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spc="0" baseline="0" dirty="0" smtClean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Arial"/>
                        </a:rPr>
                        <a:t>Dog </a:t>
                      </a:r>
                      <a:endParaRPr lang="en-US" sz="1100" b="1" spc="0" baseline="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363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spc="0" baseline="0" dirty="0" smtClean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Arial"/>
                        </a:rPr>
                        <a:t>Great  cat </a:t>
                      </a: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363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spc="0" baseline="0" dirty="0" smtClean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Arial"/>
                        </a:rPr>
                        <a:t>Blurry </a:t>
                      </a:r>
                      <a:endParaRPr lang="en-US" sz="1100" b="1" spc="0" baseline="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363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spc="0" baseline="0" dirty="0" smtClean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Arial"/>
                        </a:rPr>
                        <a:t>mislabeled </a:t>
                      </a:r>
                      <a:endParaRPr lang="en-US" sz="1100" b="1" spc="0" baseline="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363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spc="0" baseline="0" dirty="0" smtClean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Arial"/>
                        </a:rPr>
                        <a:t>Comments</a:t>
                      </a:r>
                      <a:endParaRPr lang="en-US" sz="1100" b="1" spc="0" baseline="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3634"/>
                    </a:solidFill>
                  </a:tcPr>
                </a:tc>
              </a:tr>
              <a:tr h="239486"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spc="0" baseline="0" dirty="0" smtClean="0">
                          <a:latin typeface="Calibri"/>
                          <a:ea typeface="Calibri"/>
                          <a:cs typeface="Arial"/>
                        </a:rPr>
                        <a:t>…</a:t>
                      </a:r>
                      <a:endParaRPr lang="en-US" sz="1100" b="1" spc="0" baseline="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spc="0" baseline="0" dirty="0" smtClean="0">
                          <a:latin typeface="Calibri"/>
                          <a:ea typeface="Calibri"/>
                          <a:cs typeface="Arial"/>
                        </a:rPr>
                        <a:t>…</a:t>
                      </a:r>
                      <a:endParaRPr lang="en-US" sz="1100" b="1" spc="0" baseline="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spc="0" baseline="0" dirty="0" smtClean="0">
                          <a:latin typeface="Calibri"/>
                          <a:ea typeface="Calibri"/>
                          <a:cs typeface="Arial"/>
                        </a:rPr>
                        <a:t>…</a:t>
                      </a:r>
                      <a:endParaRPr lang="en-US" sz="1100" b="1" spc="0" baseline="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spc="0" baseline="0" dirty="0" smtClean="0">
                          <a:latin typeface="Calibri"/>
                          <a:ea typeface="Calibri"/>
                          <a:cs typeface="Arial"/>
                        </a:rPr>
                        <a:t>…</a:t>
                      </a:r>
                      <a:endParaRPr lang="en-US" sz="1100" b="1" spc="0" baseline="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spc="0" baseline="0" dirty="0" smtClean="0">
                          <a:latin typeface="Calibri"/>
                          <a:ea typeface="Calibri"/>
                          <a:cs typeface="Arial"/>
                        </a:rPr>
                        <a:t>…</a:t>
                      </a:r>
                      <a:endParaRPr lang="en-US" sz="1100" b="1" spc="0" baseline="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spc="0" baseline="0" dirty="0" smtClean="0">
                          <a:latin typeface="Calibri"/>
                          <a:ea typeface="Calibri"/>
                          <a:cs typeface="Arial"/>
                        </a:rPr>
                        <a:t>…</a:t>
                      </a:r>
                      <a:endParaRPr lang="en-US" sz="1100" b="1" spc="0" baseline="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39486"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spc="0" baseline="0" dirty="0" smtClean="0">
                          <a:latin typeface="Calibri"/>
                          <a:ea typeface="Calibri"/>
                          <a:cs typeface="Arial"/>
                        </a:rPr>
                        <a:t>98</a:t>
                      </a:r>
                      <a:endParaRPr lang="en-US" sz="1100" b="1" spc="0" baseline="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endParaRPr lang="en-US" sz="1100" b="1" spc="0" baseline="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endParaRPr lang="en-US" sz="1100" b="1" spc="0" baseline="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endParaRPr lang="en-US" sz="1100" b="1" spc="0" baseline="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spc="0" baseline="0" dirty="0" smtClean="0">
                          <a:latin typeface="Calibri"/>
                          <a:ea typeface="Calibri"/>
                          <a:cs typeface="Arial"/>
                        </a:rPr>
                        <a:t>✔</a:t>
                      </a: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spc="0" baseline="0" dirty="0" smtClean="0">
                          <a:latin typeface="Calibri"/>
                          <a:ea typeface="Calibri"/>
                          <a:cs typeface="Arial"/>
                        </a:rPr>
                        <a:t>Labeler missed cat in background</a:t>
                      </a:r>
                      <a:endParaRPr lang="en-US" sz="1100" b="1" spc="0" baseline="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486"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spc="0" baseline="0" dirty="0" smtClean="0">
                          <a:latin typeface="Calibri"/>
                          <a:ea typeface="Calibri"/>
                          <a:cs typeface="Arial"/>
                        </a:rPr>
                        <a:t>99</a:t>
                      </a:r>
                      <a:endParaRPr lang="en-US" sz="1100" b="1" spc="0" baseline="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endParaRPr lang="en-US" sz="1100" b="1" spc="0" baseline="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spc="0" baseline="0" dirty="0" smtClean="0">
                          <a:latin typeface="Calibri"/>
                          <a:ea typeface="Calibri"/>
                          <a:cs typeface="Arial"/>
                        </a:rPr>
                        <a:t>✔</a:t>
                      </a: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endParaRPr lang="en-US" sz="1100" b="1" spc="0" baseline="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endParaRPr lang="en-US" sz="1100" b="1" spc="0" baseline="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endParaRPr lang="en-US" sz="1100" b="1" spc="0" baseline="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39486"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spc="0" baseline="0" dirty="0" smtClean="0">
                          <a:latin typeface="Calibri"/>
                          <a:ea typeface="Calibri"/>
                          <a:cs typeface="Arial"/>
                        </a:rPr>
                        <a:t>100</a:t>
                      </a:r>
                      <a:endParaRPr lang="en-US" sz="1100" b="1" spc="0" baseline="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endParaRPr lang="en-US" sz="1100" b="1" spc="0" baseline="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endParaRPr lang="en-US" sz="1100" b="1" spc="0" baseline="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endParaRPr lang="en-US" sz="1100" b="1" spc="0" baseline="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spc="0" baseline="0" dirty="0" smtClean="0">
                          <a:latin typeface="Calibri"/>
                          <a:ea typeface="Calibri"/>
                          <a:cs typeface="Arial"/>
                        </a:rPr>
                        <a:t>✔</a:t>
                      </a: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spc="0" baseline="0" dirty="0" smtClean="0">
                          <a:latin typeface="Calibri"/>
                          <a:ea typeface="Calibri"/>
                          <a:cs typeface="Arial"/>
                        </a:rPr>
                        <a:t>Drawing not a real cat</a:t>
                      </a:r>
                      <a:endParaRPr lang="en-US" sz="1100" b="1" spc="0" baseline="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9486"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spc="0" baseline="0" dirty="0" smtClean="0">
                          <a:latin typeface="Calibri"/>
                          <a:ea typeface="Calibri"/>
                          <a:cs typeface="Arial"/>
                        </a:rPr>
                        <a:t>% of total</a:t>
                      </a:r>
                      <a:endParaRPr lang="en-US" sz="1100" b="1" spc="0" baseline="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spc="0" baseline="0" dirty="0" smtClean="0">
                          <a:latin typeface="Calibri"/>
                          <a:ea typeface="Calibri"/>
                          <a:cs typeface="Arial"/>
                        </a:rPr>
                        <a:t>8%</a:t>
                      </a:r>
                      <a:endParaRPr lang="en-US" sz="1100" b="1" spc="0" baseline="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spc="0" baseline="0" dirty="0" smtClean="0">
                          <a:latin typeface="Calibri"/>
                          <a:ea typeface="Calibri"/>
                          <a:cs typeface="Arial"/>
                        </a:rPr>
                        <a:t>43%</a:t>
                      </a:r>
                      <a:endParaRPr lang="en-US" sz="1100" b="1" spc="0" baseline="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spc="0" baseline="0" dirty="0" smtClean="0">
                          <a:latin typeface="Calibri"/>
                          <a:ea typeface="Calibri"/>
                          <a:cs typeface="Arial"/>
                        </a:rPr>
                        <a:t>61%</a:t>
                      </a:r>
                      <a:endParaRPr lang="en-US" sz="1100" b="1" spc="0" baseline="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spc="0" baseline="0" dirty="0" smtClean="0">
                          <a:latin typeface="Calibri"/>
                          <a:ea typeface="Calibri"/>
                          <a:cs typeface="Arial"/>
                        </a:rPr>
                        <a:t>6%</a:t>
                      </a:r>
                      <a:endParaRPr lang="en-US" sz="1100" b="1" spc="0" baseline="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endParaRPr lang="en-US" sz="1100" b="1" spc="0" baseline="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191000" y="3790950"/>
            <a:ext cx="3855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Should you correct the labels in your dev set? </a:t>
            </a:r>
            <a:endParaRPr lang="fa-IR" dirty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57200" y="1352550"/>
            <a:ext cx="685800" cy="457200"/>
          </a:xfrm>
          <a:prstGeom prst="rect">
            <a:avLst/>
          </a:prstGeom>
          <a:solidFill>
            <a:srgbClr val="FF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86" name="Google Shape;186;p23"/>
          <p:cNvSpPr txBox="1">
            <a:spLocks noGrp="1"/>
          </p:cNvSpPr>
          <p:nvPr>
            <p:ph type="body" idx="1"/>
          </p:nvPr>
        </p:nvSpPr>
        <p:spPr>
          <a:xfrm>
            <a:off x="76200" y="750999"/>
            <a:ext cx="4495800" cy="24303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100" b="1" dirty="0" smtClean="0">
                <a:solidFill>
                  <a:schemeClr val="tx1"/>
                </a:solidFill>
              </a:rPr>
              <a:t>For example, suppose your classifier’s performance is:</a:t>
            </a:r>
          </a:p>
          <a:p>
            <a:pPr marL="0" lvl="0" indent="0">
              <a:buNone/>
            </a:pPr>
            <a:r>
              <a:rPr lang="en-US" sz="1000" dirty="0" smtClean="0">
                <a:solidFill>
                  <a:schemeClr val="tx1"/>
                </a:solidFill>
              </a:rPr>
              <a:t>• Overall accuracy on dev set.………………. 90% (10% overall error.)</a:t>
            </a:r>
          </a:p>
          <a:p>
            <a:pPr marL="0" lvl="0" indent="0">
              <a:buNone/>
            </a:pPr>
            <a:r>
              <a:rPr lang="en-US" sz="1000" dirty="0" smtClean="0">
                <a:solidFill>
                  <a:schemeClr val="tx1"/>
                </a:solidFill>
              </a:rPr>
              <a:t>• Errors due to mislabeled examples……. 0.6% (6% of dev set errors.)</a:t>
            </a:r>
          </a:p>
          <a:p>
            <a:pPr marL="0" lvl="0" indent="0">
              <a:buNone/>
            </a:pPr>
            <a:r>
              <a:rPr lang="en-US" sz="1000" dirty="0" smtClean="0">
                <a:solidFill>
                  <a:schemeClr val="tx1"/>
                </a:solidFill>
              </a:rPr>
              <a:t>• Errors due to other causes………………… 9.4% (94% of dev set errors)</a:t>
            </a:r>
          </a:p>
          <a:p>
            <a:pPr marL="0" lvl="0" indent="0">
              <a:buNone/>
            </a:pPr>
            <a:endParaRPr lang="en-US" sz="1000" dirty="0" smtClean="0">
              <a:solidFill>
                <a:schemeClr val="tx1"/>
              </a:solidFill>
            </a:endParaRPr>
          </a:p>
          <a:p>
            <a:pPr marL="0" lvl="0" indent="0">
              <a:buNone/>
            </a:pPr>
            <a:endParaRPr lang="en-US" sz="1000" dirty="0" smtClean="0">
              <a:solidFill>
                <a:schemeClr val="tx1"/>
              </a:solidFill>
            </a:endParaRPr>
          </a:p>
          <a:p>
            <a:pPr marL="0" lvl="0" indent="0">
              <a:buNone/>
            </a:pPr>
            <a:r>
              <a:rPr lang="en-US" sz="1000" dirty="0" smtClean="0">
                <a:solidFill>
                  <a:schemeClr val="tx1"/>
                </a:solidFill>
              </a:rPr>
              <a:t>There is no harm in manually fixing the mislabeled images in the dev set, </a:t>
            </a:r>
          </a:p>
          <a:p>
            <a:pPr marL="0" lvl="0" indent="0">
              <a:buNone/>
            </a:pPr>
            <a:r>
              <a:rPr lang="en-US" sz="1000" dirty="0" smtClean="0">
                <a:solidFill>
                  <a:schemeClr val="tx1"/>
                </a:solidFill>
              </a:rPr>
              <a:t>but it is not crucial to do so: </a:t>
            </a:r>
          </a:p>
          <a:p>
            <a:pPr marL="0" lvl="0" indent="0">
              <a:buNone/>
            </a:pPr>
            <a:r>
              <a:rPr lang="en-US" sz="1000" dirty="0" smtClean="0">
                <a:solidFill>
                  <a:schemeClr val="tx1"/>
                </a:solidFill>
              </a:rPr>
              <a:t>It might be fine not knowing whether your system has 10% or 9.4% overall error.</a:t>
            </a:r>
          </a:p>
        </p:txBody>
      </p:sp>
      <p:sp>
        <p:nvSpPr>
          <p:cNvPr id="187" name="Google Shape;187;p23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>
              <a:solidFill>
                <a:srgbClr val="294667"/>
              </a:solidFill>
            </a:endParaRPr>
          </a:p>
        </p:txBody>
      </p:sp>
      <p:sp>
        <p:nvSpPr>
          <p:cNvPr id="13" name="Google Shape;186;p23"/>
          <p:cNvSpPr txBox="1">
            <a:spLocks/>
          </p:cNvSpPr>
          <p:nvPr/>
        </p:nvSpPr>
        <p:spPr>
          <a:xfrm>
            <a:off x="4572000" y="742950"/>
            <a:ext cx="4495800" cy="243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100" b="1" dirty="0" smtClean="0">
                <a:solidFill>
                  <a:schemeClr val="bg1"/>
                </a:solidFill>
              </a:rPr>
              <a:t>For example, suppose your classifier’s performance is:</a:t>
            </a:r>
          </a:p>
          <a:p>
            <a:pPr lvl="0">
              <a:spcBef>
                <a:spcPts val="600"/>
              </a:spcBef>
              <a:buClr>
                <a:srgbClr val="FFFFFF"/>
              </a:buClr>
              <a:buSzPts val="1800"/>
            </a:pPr>
            <a:r>
              <a:rPr lang="en-US" sz="10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• Overall accuracy on dev set.………………. 98.0% (2.0% overall error.)</a:t>
            </a:r>
          </a:p>
          <a:p>
            <a:pPr lvl="0">
              <a:spcBef>
                <a:spcPts val="600"/>
              </a:spcBef>
              <a:buClr>
                <a:srgbClr val="FFFFFF"/>
              </a:buClr>
              <a:buSzPts val="1800"/>
            </a:pPr>
            <a:r>
              <a:rPr lang="en-US" sz="10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• Errors due to mislabeled examples……. 0.6%. (30% of dev set errors.)</a:t>
            </a:r>
          </a:p>
          <a:p>
            <a:pPr lvl="0">
              <a:spcBef>
                <a:spcPts val="600"/>
              </a:spcBef>
              <a:buClr>
                <a:srgbClr val="FFFFFF"/>
              </a:buClr>
              <a:buSzPts val="1800"/>
            </a:pPr>
            <a:r>
              <a:rPr lang="en-US" sz="10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• Errors due to other causes………………… 1.4% (70% of dev set errors)</a:t>
            </a:r>
          </a:p>
          <a:p>
            <a:pPr lvl="0">
              <a:spcBef>
                <a:spcPts val="600"/>
              </a:spcBef>
              <a:buClr>
                <a:srgbClr val="FFFFFF"/>
              </a:buClr>
              <a:buSzPts val="1800"/>
            </a:pPr>
            <a:endParaRPr lang="en-US" sz="1000" dirty="0" smtClean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spcBef>
                <a:spcPts val="600"/>
              </a:spcBef>
              <a:buClr>
                <a:srgbClr val="FFFFFF"/>
              </a:buClr>
              <a:buSzPts val="1800"/>
            </a:pPr>
            <a:r>
              <a:rPr lang="en-US" sz="10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It is now worthwhile to improve the quality of the labels in the dev set.</a:t>
            </a:r>
          </a:p>
          <a:p>
            <a:pPr lvl="0">
              <a:spcBef>
                <a:spcPts val="600"/>
              </a:spcBef>
              <a:buClr>
                <a:srgbClr val="FFFFFF"/>
              </a:buClr>
              <a:buSzPts val="1800"/>
            </a:pPr>
            <a:r>
              <a:rPr lang="en-US" sz="10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Tackling the mislabeled examples will help you figure out if a classifier’s error is closer to 1.4% or 2% </a:t>
            </a:r>
          </a:p>
          <a:p>
            <a:pPr lvl="0">
              <a:spcBef>
                <a:spcPts val="600"/>
              </a:spcBef>
              <a:buClr>
                <a:srgbClr val="FFFFFF"/>
              </a:buClr>
              <a:buSzPts val="1800"/>
            </a:pPr>
            <a:r>
              <a:rPr lang="en-US" sz="10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significant relative difference.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" name="Picture 13" descr="bilancia.png"/>
          <p:cNvPicPr>
            <a:picLocks noChangeAspect="1"/>
          </p:cNvPicPr>
          <p:nvPr/>
        </p:nvPicPr>
        <p:blipFill>
          <a:blip r:embed="rId3"/>
          <a:srcRect b="14756"/>
          <a:stretch>
            <a:fillRect/>
          </a:stretch>
        </p:blipFill>
        <p:spPr>
          <a:xfrm>
            <a:off x="3418726" y="3137682"/>
            <a:ext cx="2286000" cy="1948668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>
            <a:spLocks noGrp="1"/>
          </p:cNvSpPr>
          <p:nvPr>
            <p:ph type="body" idx="1"/>
          </p:nvPr>
        </p:nvSpPr>
        <p:spPr>
          <a:xfrm>
            <a:off x="304800" y="1279975"/>
            <a:ext cx="8534400" cy="3425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500" dirty="0" smtClean="0"/>
              <a:t>Whatever process you apply to fixing dev set labels, </a:t>
            </a:r>
          </a:p>
          <a:p>
            <a:pPr marL="0" lvl="0" indent="0">
              <a:buNone/>
            </a:pPr>
            <a:r>
              <a:rPr lang="en-US" sz="1500" dirty="0" smtClean="0"/>
              <a:t>remember to apply it to the test set labels too </a:t>
            </a:r>
          </a:p>
          <a:p>
            <a:pPr marL="0" lvl="0" indent="0">
              <a:buNone/>
            </a:pPr>
            <a:r>
              <a:rPr lang="en-US" sz="1500" dirty="0" smtClean="0"/>
              <a:t>so that your dev and test sets continue to be drawn from the same distribution.</a:t>
            </a:r>
          </a:p>
        </p:txBody>
      </p:sp>
      <p:sp>
        <p:nvSpPr>
          <p:cNvPr id="140" name="Google Shape;140;p19"/>
          <p:cNvSpPr txBox="1">
            <a:spLocks noGrp="1"/>
          </p:cNvSpPr>
          <p:nvPr>
            <p:ph type="sldNum" idx="12"/>
          </p:nvPr>
        </p:nvSpPr>
        <p:spPr>
          <a:xfrm>
            <a:off x="265275" y="4607475"/>
            <a:ext cx="86169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Basic Error Analysis</a:t>
            </a:r>
            <a:endParaRPr lang="en-US"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/>
          </a:p>
        </p:txBody>
      </p:sp>
      <p:sp>
        <p:nvSpPr>
          <p:cNvPr id="4" name="Google Shape;305;p35"/>
          <p:cNvSpPr txBox="1">
            <a:spLocks/>
          </p:cNvSpPr>
          <p:nvPr/>
        </p:nvSpPr>
        <p:spPr>
          <a:xfrm>
            <a:off x="442400" y="1858950"/>
            <a:ext cx="24532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13- Build your first system quickly, then iterate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14- Error analysis: Look at dev set examples to evaluate ideas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15- Evaluating multiple ideas in parallel during error analysis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16- Cleaning up mislabeled dev and test set examples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17- If you have a large dev set, split it into two subsets, only one of which you look at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18- How big should the Eyeball and Blackbox dev sets be?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19- Takeaways: Basic error analysis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00400" y="209550"/>
            <a:ext cx="57912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Suppose you have a large dev set (5,000)</a:t>
            </a:r>
          </a:p>
          <a:p>
            <a:r>
              <a:rPr lang="en-US" dirty="0" smtClean="0"/>
              <a:t>	you have a 20% error rate (1,000)</a:t>
            </a:r>
          </a:p>
          <a:p>
            <a:endParaRPr lang="en-US" dirty="0" smtClean="0"/>
          </a:p>
          <a:p>
            <a:r>
              <a:rPr lang="en-US" dirty="0" smtClean="0"/>
              <a:t>It takes a long time to manually examine 1,000 images.</a:t>
            </a:r>
          </a:p>
          <a:p>
            <a:r>
              <a:rPr lang="en-US" dirty="0" smtClean="0"/>
              <a:t>so we might decide not to use all of them in the error analysis.</a:t>
            </a:r>
          </a:p>
          <a:p>
            <a:endParaRPr lang="en-US" dirty="0" smtClean="0"/>
          </a:p>
          <a:p>
            <a:r>
              <a:rPr lang="en-US" dirty="0" smtClean="0"/>
              <a:t>Split the dev set into two subsets,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 one of which you look at manually(100)(10% of the errors)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 one of which you don’t(tune parameters)(900)(90% of the errors). </a:t>
            </a:r>
            <a:endParaRPr lang="fa-IR" dirty="0"/>
          </a:p>
        </p:txBody>
      </p:sp>
      <p:sp>
        <p:nvSpPr>
          <p:cNvPr id="6" name="Rectangle 5"/>
          <p:cNvSpPr/>
          <p:nvPr/>
        </p:nvSpPr>
        <p:spPr>
          <a:xfrm>
            <a:off x="3200400" y="2343150"/>
            <a:ext cx="5257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Eyeball dev set​: </a:t>
            </a:r>
          </a:p>
          <a:p>
            <a:r>
              <a:rPr lang="en-US" dirty="0" smtClean="0"/>
              <a:t>You should randomly select 10% of the dev set (500) </a:t>
            </a:r>
          </a:p>
          <a:p>
            <a:r>
              <a:rPr lang="en-US" dirty="0" smtClean="0"/>
              <a:t>remind ourselves that we are looking at it with our eyes. </a:t>
            </a:r>
          </a:p>
          <a:p>
            <a:r>
              <a:rPr lang="en-US" dirty="0" smtClean="0"/>
              <a:t>we would expect our algorithm to misclassify about 100.</a:t>
            </a:r>
            <a:endParaRPr lang="fa-IR" dirty="0"/>
          </a:p>
        </p:txBody>
      </p:sp>
      <p:sp>
        <p:nvSpPr>
          <p:cNvPr id="7" name="Rectangle 6"/>
          <p:cNvSpPr/>
          <p:nvPr/>
        </p:nvSpPr>
        <p:spPr>
          <a:xfrm>
            <a:off x="3200400" y="3486150"/>
            <a:ext cx="54864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Blackbox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dev set​: </a:t>
            </a:r>
          </a:p>
          <a:p>
            <a:r>
              <a:rPr lang="en-US" dirty="0" smtClean="0"/>
              <a:t>will have the remaining 4500 examples. </a:t>
            </a:r>
          </a:p>
          <a:p>
            <a:r>
              <a:rPr lang="en-US" dirty="0" smtClean="0"/>
              <a:t>Use it to evaluate classifiers automatically </a:t>
            </a:r>
          </a:p>
          <a:p>
            <a:r>
              <a:rPr lang="en-US" dirty="0" smtClean="0"/>
              <a:t>by measuring their error rates also tune </a:t>
            </a:r>
            <a:r>
              <a:rPr lang="en-US" dirty="0" err="1" smtClean="0"/>
              <a:t>hyperparameters</a:t>
            </a:r>
            <a:r>
              <a:rPr lang="en-US" dirty="0" smtClean="0"/>
              <a:t>. </a:t>
            </a:r>
          </a:p>
          <a:p>
            <a:r>
              <a:rPr lang="en-US" dirty="0" smtClean="0"/>
              <a:t>However, you should avoid looking at it with your eyes.</a:t>
            </a:r>
            <a:endParaRPr lang="fa-IR" dirty="0"/>
          </a:p>
        </p:txBody>
      </p:sp>
      <p:pic>
        <p:nvPicPr>
          <p:cNvPr id="8" name="Picture 7" descr="A9RB73F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106" y="2190750"/>
            <a:ext cx="1376694" cy="914400"/>
          </a:xfrm>
          <a:prstGeom prst="rect">
            <a:avLst/>
          </a:prstGeom>
        </p:spPr>
      </p:pic>
      <p:pic>
        <p:nvPicPr>
          <p:cNvPr id="10" name="Picture 9" descr="BB_1072022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600" y="3333750"/>
            <a:ext cx="1005840" cy="100584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title"/>
          </p:nvPr>
        </p:nvSpPr>
        <p:spPr>
          <a:xfrm>
            <a:off x="433768" y="693650"/>
            <a:ext cx="36924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IDEAS!</a:t>
            </a:r>
            <a:endParaRPr dirty="0"/>
          </a:p>
        </p:txBody>
      </p:sp>
      <p:sp>
        <p:nvSpPr>
          <p:cNvPr id="186" name="Google Shape;186;p23"/>
          <p:cNvSpPr txBox="1">
            <a:spLocks noGrp="1"/>
          </p:cNvSpPr>
          <p:nvPr>
            <p:ph type="body" idx="1"/>
          </p:nvPr>
        </p:nvSpPr>
        <p:spPr>
          <a:xfrm>
            <a:off x="433768" y="1585101"/>
            <a:ext cx="3692400" cy="33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200" dirty="0" smtClean="0"/>
              <a:t>• Get more data: Collect more pictures of cats.</a:t>
            </a:r>
          </a:p>
          <a:p>
            <a:pPr marL="0" lvl="0" indent="0">
              <a:buNone/>
            </a:pPr>
            <a:r>
              <a:rPr lang="en-US" sz="1200" dirty="0" smtClean="0"/>
              <a:t>• Collect a more diverse training set. </a:t>
            </a:r>
          </a:p>
          <a:p>
            <a:pPr marL="0" lvl="0" indent="0">
              <a:buNone/>
            </a:pPr>
            <a:r>
              <a:rPr lang="en-US" sz="1200" dirty="0" smtClean="0"/>
              <a:t>• Train the algorithm longer, by running more gradient descent iterations.</a:t>
            </a:r>
          </a:p>
          <a:p>
            <a:pPr marL="0" lvl="0" indent="0">
              <a:buNone/>
            </a:pPr>
            <a:r>
              <a:rPr lang="en-US" sz="1200" dirty="0" smtClean="0"/>
              <a:t>• Try a bigger neural network, with more layers/hidden units/parameters.</a:t>
            </a:r>
          </a:p>
          <a:p>
            <a:pPr marL="0" lvl="0" indent="0">
              <a:buNone/>
            </a:pPr>
            <a:r>
              <a:rPr lang="en-US" sz="1200" dirty="0" smtClean="0"/>
              <a:t>• Try a smaller neural network.</a:t>
            </a:r>
          </a:p>
          <a:p>
            <a:pPr marL="0" lvl="0" indent="0">
              <a:buNone/>
            </a:pPr>
            <a:r>
              <a:rPr lang="en-US" sz="1200" dirty="0" smtClean="0"/>
              <a:t>• Try adding regularization (such as L2 regularization).</a:t>
            </a:r>
          </a:p>
          <a:p>
            <a:pPr marL="0" lvl="0" indent="0">
              <a:buNone/>
            </a:pPr>
            <a:r>
              <a:rPr lang="en-US" sz="1200" dirty="0" smtClean="0"/>
              <a:t>• Change the neural network architecture (activation function, number of hidden units, etc.)</a:t>
            </a:r>
            <a:endParaRPr lang="en-US" sz="1200" dirty="0"/>
          </a:p>
        </p:txBody>
      </p:sp>
      <p:sp>
        <p:nvSpPr>
          <p:cNvPr id="187" name="Google Shape;187;p23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>
              <a:solidFill>
                <a:srgbClr val="294667"/>
              </a:solidFill>
            </a:endParaRPr>
          </a:p>
        </p:txBody>
      </p:sp>
      <p:pic>
        <p:nvPicPr>
          <p:cNvPr id="12" name="Picture 11" descr="cat_PNG5049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802" y="1485900"/>
            <a:ext cx="4564198" cy="35661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Idea-Bulb-Transparent-PN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351928">
            <a:off x="1268742" y="732036"/>
            <a:ext cx="773321" cy="91440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decel="100000" fill="hold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500"/>
                            </p:stCondLst>
                            <p:childTnLst>
                              <p:par>
                                <p:cTn id="3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1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500"/>
                            </p:stCondLst>
                            <p:childTnLst>
                              <p:par>
                                <p:cTn id="4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1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0"/>
                            </p:stCondLst>
                            <p:childTnLst>
                              <p:par>
                                <p:cTn id="5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900" decel="100000" fill="hold"/>
                                        <p:tgtEl>
                                          <p:spTgt spid="1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500"/>
                            </p:stCondLst>
                            <p:childTnLst>
                              <p:par>
                                <p:cTn id="5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900" decel="100000" fill="hold"/>
                                        <p:tgtEl>
                                          <p:spTgt spid="1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/>
      <p:bldP spid="186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Basic Error Analysis</a:t>
            </a:r>
            <a:endParaRPr lang="en-US"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/>
          </a:p>
        </p:txBody>
      </p:sp>
      <p:sp>
        <p:nvSpPr>
          <p:cNvPr id="4" name="Google Shape;305;p35"/>
          <p:cNvSpPr txBox="1">
            <a:spLocks/>
          </p:cNvSpPr>
          <p:nvPr/>
        </p:nvSpPr>
        <p:spPr>
          <a:xfrm>
            <a:off x="442400" y="1858950"/>
            <a:ext cx="24532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13- Build your first system quickly, then iterate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14- Error analysis: Look at dev set examples to evaluate ideas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15- Evaluating multiple ideas in parallel during error analysis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16- Cleaning up mislabeled dev and test set examples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17- If you have a large dev set, split it into two subsets, only one of which you look at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18- How big should the Eyeball and Blackbox dev sets be?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19- Takeaways: Basic error analysis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4200" y="209550"/>
            <a:ext cx="6019800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Your </a:t>
            </a:r>
            <a:r>
              <a:rPr lang="en-US" sz="1100" b="1" dirty="0" smtClean="0">
                <a:solidFill>
                  <a:schemeClr val="accent2">
                    <a:lumMod val="75000"/>
                  </a:schemeClr>
                </a:solidFill>
              </a:rPr>
              <a:t>Eyeball dev set </a:t>
            </a:r>
            <a:r>
              <a:rPr lang="en-US" sz="1100" dirty="0" smtClean="0"/>
              <a:t>should be large enough </a:t>
            </a:r>
          </a:p>
          <a:p>
            <a:r>
              <a:rPr lang="en-US" sz="1100" dirty="0" smtClean="0"/>
              <a:t>to give you a sense of your algorithm’s major error categories. </a:t>
            </a:r>
          </a:p>
          <a:p>
            <a:endParaRPr lang="en-US" sz="1100" dirty="0" smtClean="0"/>
          </a:p>
          <a:p>
            <a:r>
              <a:rPr lang="en-US" sz="1100" dirty="0" smtClean="0"/>
              <a:t>Guidelines:</a:t>
            </a:r>
          </a:p>
          <a:p>
            <a:pPr>
              <a:buFont typeface="Wingdings" pitchFamily="2" charset="2"/>
              <a:buChar char="v"/>
            </a:pPr>
            <a:r>
              <a:rPr lang="en-US" sz="1100" dirty="0" smtClean="0"/>
              <a:t> 10 mistakes: it’s better than nothing</a:t>
            </a:r>
          </a:p>
          <a:p>
            <a:pPr>
              <a:buFont typeface="Wingdings" pitchFamily="2" charset="2"/>
              <a:buChar char="v"/>
            </a:pPr>
            <a:r>
              <a:rPr lang="en-US" sz="1100" dirty="0" smtClean="0"/>
              <a:t> 20 mistakes: start to get sense of the major error sources</a:t>
            </a:r>
          </a:p>
          <a:p>
            <a:pPr>
              <a:buFont typeface="Wingdings" pitchFamily="2" charset="2"/>
              <a:buChar char="v"/>
            </a:pPr>
            <a:r>
              <a:rPr lang="en-US" sz="1100" dirty="0" smtClean="0"/>
              <a:t> 50 mistakes: good sense of the major error sources</a:t>
            </a:r>
          </a:p>
          <a:p>
            <a:pPr>
              <a:buFont typeface="Wingdings" pitchFamily="2" charset="2"/>
              <a:buChar char="v"/>
            </a:pPr>
            <a:r>
              <a:rPr lang="en-US" sz="1100" dirty="0" smtClean="0"/>
              <a:t> 100 mistakes:  very good sense of the major sources of errors</a:t>
            </a:r>
          </a:p>
          <a:p>
            <a:endParaRPr lang="en-US" sz="1100" dirty="0" smtClean="0"/>
          </a:p>
          <a:p>
            <a:r>
              <a:rPr lang="en-US" sz="1100" dirty="0" smtClean="0"/>
              <a:t>classifier has a 5% error rate. </a:t>
            </a:r>
          </a:p>
          <a:p>
            <a:r>
              <a:rPr lang="en-US" sz="1100" dirty="0" smtClean="0"/>
              <a:t>to have ~100 misclassified examples in the Eyeball dev set, </a:t>
            </a:r>
          </a:p>
          <a:p>
            <a:r>
              <a:rPr lang="en-US" sz="1100" dirty="0" smtClean="0"/>
              <a:t>the Eyeball dev set would have to have about 2,000 examples (0.05*2,000 = 100). </a:t>
            </a:r>
          </a:p>
          <a:p>
            <a:endParaRPr lang="en-US" sz="1100" dirty="0" smtClean="0"/>
          </a:p>
          <a:p>
            <a:endParaRPr lang="en-US" sz="1100" dirty="0" smtClean="0"/>
          </a:p>
          <a:p>
            <a:r>
              <a:rPr lang="en-US" sz="1100" dirty="0" smtClean="0"/>
              <a:t>How about </a:t>
            </a:r>
            <a:r>
              <a:rPr lang="en-US" sz="1100" dirty="0" smtClean="0">
                <a:solidFill>
                  <a:schemeClr val="tx1"/>
                </a:solidFill>
              </a:rPr>
              <a:t>the</a:t>
            </a:r>
            <a:r>
              <a:rPr lang="en-US" sz="11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1100" b="1" dirty="0" err="1" smtClean="0">
                <a:solidFill>
                  <a:schemeClr val="accent5">
                    <a:lumMod val="75000"/>
                  </a:schemeClr>
                </a:solidFill>
              </a:rPr>
              <a:t>Blackbox</a:t>
            </a:r>
            <a:r>
              <a:rPr lang="en-US" sz="1100" b="1" dirty="0" smtClean="0">
                <a:solidFill>
                  <a:schemeClr val="accent5">
                    <a:lumMod val="75000"/>
                  </a:schemeClr>
                </a:solidFill>
              </a:rPr>
              <a:t> dev set</a:t>
            </a:r>
            <a:r>
              <a:rPr lang="en-US" sz="1100" dirty="0" smtClean="0"/>
              <a:t>? </a:t>
            </a:r>
          </a:p>
          <a:p>
            <a:r>
              <a:rPr lang="en-US" sz="1100" dirty="0" err="1" smtClean="0"/>
              <a:t>Blackbox</a:t>
            </a:r>
            <a:r>
              <a:rPr lang="en-US" sz="1100" dirty="0" smtClean="0"/>
              <a:t> dev set of 1,000-10,000 examples will often give you enough data to tune </a:t>
            </a:r>
            <a:r>
              <a:rPr lang="en-US" sz="1100" dirty="0" err="1" smtClean="0"/>
              <a:t>hyperparameters</a:t>
            </a:r>
            <a:r>
              <a:rPr lang="en-US" sz="1100" dirty="0" smtClean="0"/>
              <a:t> and select among models,</a:t>
            </a:r>
          </a:p>
          <a:p>
            <a:endParaRPr lang="en-US" sz="1100" dirty="0" smtClean="0"/>
          </a:p>
          <a:p>
            <a:endParaRPr lang="en-US" sz="1100" dirty="0" smtClean="0"/>
          </a:p>
          <a:p>
            <a:r>
              <a:rPr lang="en-US" sz="1100" dirty="0" smtClean="0"/>
              <a:t>If you have a small dev set, your entire dev set might have to be used as the Eyeball dev set</a:t>
            </a:r>
          </a:p>
          <a:p>
            <a:r>
              <a:rPr lang="en-US" sz="1100" dirty="0" smtClean="0"/>
              <a:t>Consider the Eyeball dev set more important </a:t>
            </a:r>
          </a:p>
          <a:p>
            <a:r>
              <a:rPr lang="en-US" sz="1100" dirty="0" smtClean="0"/>
              <a:t>(assuming that you are working on a problem that humans can solve well and that examining the examples helps you gain insight)</a:t>
            </a:r>
          </a:p>
          <a:p>
            <a:r>
              <a:rPr lang="en-US" sz="1100" dirty="0" smtClean="0"/>
              <a:t>The downside of having only an Eyeball dev set is that the risk of overfitting the dev set is greater.</a:t>
            </a:r>
            <a:endParaRPr lang="en-US" sz="1100" dirty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900" decel="100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000"/>
                            </p:stCondLst>
                            <p:childTnLst>
                              <p:par>
                                <p:cTn id="6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900" decel="100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0"/>
                            </p:stCondLst>
                            <p:childTnLst>
                              <p:par>
                                <p:cTn id="7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900" decel="100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1000"/>
                            </p:stCondLst>
                            <p:childTnLst>
                              <p:par>
                                <p:cTn id="8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900" decel="1000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000"/>
                            </p:stCondLst>
                            <p:childTnLst>
                              <p:par>
                                <p:cTn id="8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900" decel="100000" fill="hold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3000"/>
                            </p:stCondLst>
                            <p:childTnLst>
                              <p:par>
                                <p:cTn id="9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900" decel="100000" fill="hold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4000"/>
                            </p:stCondLst>
                            <p:childTnLst>
                              <p:par>
                                <p:cTn id="10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900" decel="100000" fill="hold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5000"/>
                            </p:stCondLst>
                            <p:childTnLst>
                              <p:par>
                                <p:cTn id="11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900" decel="100000" fill="hold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Basic Error Analysis</a:t>
            </a:r>
            <a:endParaRPr lang="en-US"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/>
          </a:p>
        </p:txBody>
      </p:sp>
      <p:sp>
        <p:nvSpPr>
          <p:cNvPr id="4" name="Google Shape;305;p35"/>
          <p:cNvSpPr txBox="1">
            <a:spLocks/>
          </p:cNvSpPr>
          <p:nvPr/>
        </p:nvSpPr>
        <p:spPr>
          <a:xfrm>
            <a:off x="442400" y="1858950"/>
            <a:ext cx="24532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13- Build your first system quickly, then iterate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14- Error analysis: Look at dev set examples to evaluate ideas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15- Evaluating multiple ideas in parallel during error analysis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16- Cleaning up mislabeled dev and test set examples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17- If you have a large dev set, split it into two subsets, only one of which you look at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18- How big should the Eyeball and Blackbox dev sets be?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19- Takeaways: Basic error analysis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21028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00400" y="457289"/>
            <a:ext cx="5791200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accent5">
                    <a:lumMod val="75000"/>
                  </a:schemeClr>
                </a:solidFill>
              </a:rPr>
              <a:t>• When you start a new project, especially if it is in an area in which you are not an expert,</a:t>
            </a:r>
          </a:p>
          <a:p>
            <a:r>
              <a:rPr lang="en-US" sz="1100" dirty="0" smtClean="0">
                <a:solidFill>
                  <a:schemeClr val="accent5">
                    <a:lumMod val="75000"/>
                  </a:schemeClr>
                </a:solidFill>
              </a:rPr>
              <a:t>it is hard to correctly guess the most promising directions.</a:t>
            </a:r>
          </a:p>
          <a:p>
            <a:endParaRPr lang="en-US" sz="11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1100" dirty="0" smtClean="0">
                <a:solidFill>
                  <a:schemeClr val="accent2">
                    <a:lumMod val="75000"/>
                  </a:schemeClr>
                </a:solidFill>
              </a:rPr>
              <a:t>• So don’t start off trying to design and build the perfect system. </a:t>
            </a:r>
          </a:p>
          <a:p>
            <a:r>
              <a:rPr lang="en-US" sz="1100" dirty="0" smtClean="0">
                <a:solidFill>
                  <a:schemeClr val="accent2">
                    <a:lumMod val="75000"/>
                  </a:schemeClr>
                </a:solidFill>
              </a:rPr>
              <a:t>Instead build and train a basic system as quickly as possible. </a:t>
            </a:r>
          </a:p>
          <a:p>
            <a:r>
              <a:rPr lang="en-US" sz="1100" dirty="0" smtClean="0">
                <a:solidFill>
                  <a:schemeClr val="accent2">
                    <a:lumMod val="75000"/>
                  </a:schemeClr>
                </a:solidFill>
              </a:rPr>
              <a:t>Then use error analysis to help you identify the most promising directions </a:t>
            </a:r>
          </a:p>
          <a:p>
            <a:r>
              <a:rPr lang="en-US" sz="1100" dirty="0" smtClean="0">
                <a:solidFill>
                  <a:schemeClr val="accent2">
                    <a:lumMod val="75000"/>
                  </a:schemeClr>
                </a:solidFill>
              </a:rPr>
              <a:t>and iteratively improve your algorithm from there.</a:t>
            </a:r>
          </a:p>
          <a:p>
            <a:endParaRPr lang="en-US" sz="1100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1100" dirty="0" smtClean="0">
                <a:solidFill>
                  <a:schemeClr val="accent5">
                    <a:lumMod val="75000"/>
                  </a:schemeClr>
                </a:solidFill>
              </a:rPr>
              <a:t>• Carry out error analysis by manually examining ~100 dev set examples the algorithm misclassifies </a:t>
            </a:r>
          </a:p>
          <a:p>
            <a:r>
              <a:rPr lang="en-US" sz="1100" dirty="0" smtClean="0">
                <a:solidFill>
                  <a:schemeClr val="accent5">
                    <a:lumMod val="75000"/>
                  </a:schemeClr>
                </a:solidFill>
              </a:rPr>
              <a:t>and counting the major categories of errors. </a:t>
            </a:r>
          </a:p>
          <a:p>
            <a:r>
              <a:rPr lang="en-US" sz="1100" dirty="0" smtClean="0">
                <a:solidFill>
                  <a:schemeClr val="accent5">
                    <a:lumMod val="75000"/>
                  </a:schemeClr>
                </a:solidFill>
              </a:rPr>
              <a:t>Use this information to prioritize what types of errors to work on fixing.</a:t>
            </a:r>
          </a:p>
          <a:p>
            <a:endParaRPr lang="en-US" sz="11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1100" dirty="0" smtClean="0">
                <a:solidFill>
                  <a:schemeClr val="accent2">
                    <a:lumMod val="75000"/>
                  </a:schemeClr>
                </a:solidFill>
              </a:rPr>
              <a:t>• Consider splitting the dev set into an Eyeball dev set, which you will manually examine,</a:t>
            </a:r>
          </a:p>
          <a:p>
            <a:r>
              <a:rPr lang="en-US" sz="1100" dirty="0" smtClean="0">
                <a:solidFill>
                  <a:schemeClr val="accent2">
                    <a:lumMod val="75000"/>
                  </a:schemeClr>
                </a:solidFill>
              </a:rPr>
              <a:t>and a </a:t>
            </a:r>
            <a:r>
              <a:rPr lang="en-US" sz="1100" dirty="0" err="1" smtClean="0">
                <a:solidFill>
                  <a:schemeClr val="accent2">
                    <a:lumMod val="75000"/>
                  </a:schemeClr>
                </a:solidFill>
              </a:rPr>
              <a:t>Blackbox</a:t>
            </a:r>
            <a:r>
              <a:rPr lang="en-US" sz="1100" dirty="0" smtClean="0">
                <a:solidFill>
                  <a:schemeClr val="accent2">
                    <a:lumMod val="75000"/>
                  </a:schemeClr>
                </a:solidFill>
              </a:rPr>
              <a:t> dev set, which you will not manually examine. </a:t>
            </a:r>
          </a:p>
          <a:p>
            <a:r>
              <a:rPr lang="en-US" sz="1100" dirty="0" smtClean="0">
                <a:solidFill>
                  <a:schemeClr val="accent2">
                    <a:lumMod val="75000"/>
                  </a:schemeClr>
                </a:solidFill>
              </a:rPr>
              <a:t>If performance on the Eyeball dev set is much better than the </a:t>
            </a:r>
            <a:r>
              <a:rPr lang="en-US" sz="1100" dirty="0" err="1" smtClean="0">
                <a:solidFill>
                  <a:schemeClr val="accent2">
                    <a:lumMod val="75000"/>
                  </a:schemeClr>
                </a:solidFill>
              </a:rPr>
              <a:t>Blackbox</a:t>
            </a:r>
            <a:r>
              <a:rPr lang="en-US" sz="1100" dirty="0" smtClean="0">
                <a:solidFill>
                  <a:schemeClr val="accent2">
                    <a:lumMod val="75000"/>
                  </a:schemeClr>
                </a:solidFill>
              </a:rPr>
              <a:t> dev set, </a:t>
            </a:r>
          </a:p>
          <a:p>
            <a:r>
              <a:rPr lang="en-US" sz="1100" dirty="0" smtClean="0">
                <a:solidFill>
                  <a:schemeClr val="accent2">
                    <a:lumMod val="75000"/>
                  </a:schemeClr>
                </a:solidFill>
              </a:rPr>
              <a:t>you have overfit the Eyeball dev set and should consider acquiring more data for it.</a:t>
            </a:r>
          </a:p>
          <a:p>
            <a:endParaRPr lang="en-US" sz="1100" dirty="0" smtClean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1100" dirty="0" smtClean="0">
                <a:solidFill>
                  <a:schemeClr val="accent5">
                    <a:lumMod val="75000"/>
                  </a:schemeClr>
                </a:solidFill>
              </a:rPr>
              <a:t>• The Eyeball dev set should be big enough so that your algorithm misclassifies enough examples for you to analyze. </a:t>
            </a:r>
          </a:p>
          <a:p>
            <a:r>
              <a:rPr lang="en-US" sz="1100" dirty="0" smtClean="0">
                <a:solidFill>
                  <a:schemeClr val="accent5">
                    <a:lumMod val="75000"/>
                  </a:schemeClr>
                </a:solidFill>
              </a:rPr>
              <a:t>A </a:t>
            </a:r>
            <a:r>
              <a:rPr lang="en-US" sz="1100" dirty="0" err="1" smtClean="0">
                <a:solidFill>
                  <a:schemeClr val="accent5">
                    <a:lumMod val="75000"/>
                  </a:schemeClr>
                </a:solidFill>
              </a:rPr>
              <a:t>Blackbox</a:t>
            </a:r>
            <a:r>
              <a:rPr lang="en-US" sz="1100" dirty="0" smtClean="0">
                <a:solidFill>
                  <a:schemeClr val="accent5">
                    <a:lumMod val="75000"/>
                  </a:schemeClr>
                </a:solidFill>
              </a:rPr>
              <a:t> dev set of 1,000-10,000 examples is sufficient for many applications.</a:t>
            </a:r>
          </a:p>
          <a:p>
            <a:endParaRPr lang="en-US" sz="1100" dirty="0" smtClean="0"/>
          </a:p>
          <a:p>
            <a:r>
              <a:rPr lang="en-US" sz="1100" dirty="0" smtClean="0">
                <a:solidFill>
                  <a:schemeClr val="accent2">
                    <a:lumMod val="75000"/>
                  </a:schemeClr>
                </a:solidFill>
              </a:rPr>
              <a:t>• If your dev set is not big enough to split this way, just use the entire dev set as an Eyeball dev set </a:t>
            </a:r>
          </a:p>
          <a:p>
            <a:r>
              <a:rPr lang="en-US" sz="1100" dirty="0" smtClean="0">
                <a:solidFill>
                  <a:schemeClr val="accent2">
                    <a:lumMod val="75000"/>
                  </a:schemeClr>
                </a:solidFill>
              </a:rPr>
              <a:t>for manual error analysis, model selection, and </a:t>
            </a:r>
            <a:r>
              <a:rPr lang="en-US" sz="1100" dirty="0" err="1" smtClean="0">
                <a:solidFill>
                  <a:schemeClr val="accent2">
                    <a:lumMod val="75000"/>
                  </a:schemeClr>
                </a:solidFill>
              </a:rPr>
              <a:t>hyperparameter</a:t>
            </a:r>
            <a:r>
              <a:rPr lang="en-US" sz="1100" dirty="0" smtClean="0">
                <a:solidFill>
                  <a:schemeClr val="accent2">
                    <a:lumMod val="75000"/>
                  </a:schemeClr>
                </a:solidFill>
              </a:rPr>
              <a:t> tuning.</a:t>
            </a:r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00"/>
                            </p:stCondLst>
                            <p:childTnLst>
                              <p:par>
                                <p:cTn id="10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/>
          </a:p>
        </p:txBody>
      </p:sp>
      <p:sp>
        <p:nvSpPr>
          <p:cNvPr id="5" name="Google Shape;158;p21"/>
          <p:cNvSpPr txBox="1">
            <a:spLocks/>
          </p:cNvSpPr>
          <p:nvPr/>
        </p:nvSpPr>
        <p:spPr>
          <a:xfrm>
            <a:off x="2379400" y="1581150"/>
            <a:ext cx="4385100" cy="1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rgbClr val="294667"/>
              </a:buClr>
              <a:buSzPts val="1400"/>
            </a:pPr>
            <a:r>
              <a:rPr lang="en-US" sz="3600" b="1" dirty="0" smtClean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  <a:t>Bias </a:t>
            </a:r>
            <a:br>
              <a:rPr lang="en-US" sz="3600" b="1" dirty="0" smtClean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-US" sz="3600" b="1" dirty="0" smtClean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  <a:t>and </a:t>
            </a:r>
            <a:br>
              <a:rPr lang="en-US" sz="3600" b="1" dirty="0" smtClean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-US" sz="3600" b="1" dirty="0" smtClean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  <a:t>Variance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00400" y="1581150"/>
            <a:ext cx="27432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200400" y="3420224"/>
            <a:ext cx="27432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Bias and Variance</a:t>
            </a:r>
            <a:endParaRPr lang="en-US"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/>
          </a:p>
        </p:txBody>
      </p:sp>
      <p:sp>
        <p:nvSpPr>
          <p:cNvPr id="4" name="Google Shape;305;p35"/>
          <p:cNvSpPr txBox="1">
            <a:spLocks/>
          </p:cNvSpPr>
          <p:nvPr/>
        </p:nvSpPr>
        <p:spPr>
          <a:xfrm>
            <a:off x="442400" y="1858950"/>
            <a:ext cx="24532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20- Bias and Variance: The two big sources of error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21- Examples of Bias and Variance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22- Comparing to the optimal error rate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23- Addressing Bias and Variance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24 Bias vs. Variance tradeoff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25- Techniques for reducing avoidable bias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26- Error analysis on the training set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27- Techniques for reducing variance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4200" y="133350"/>
            <a:ext cx="6019800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/>
              <a:t>more data, doesn’t always help as much as you might hope. </a:t>
            </a:r>
          </a:p>
          <a:p>
            <a:r>
              <a:rPr lang="en-US" sz="1050" dirty="0" smtClean="0"/>
              <a:t>It could be a waste of time to work on getting more data. </a:t>
            </a:r>
          </a:p>
          <a:p>
            <a:r>
              <a:rPr lang="en-US" sz="1050" dirty="0" smtClean="0"/>
              <a:t>So, how do you decide when to add data, and when not to bother?</a:t>
            </a:r>
          </a:p>
          <a:p>
            <a:endParaRPr lang="en-US" sz="1050" dirty="0" smtClean="0"/>
          </a:p>
          <a:p>
            <a:r>
              <a:rPr lang="en-US" sz="1050" dirty="0" smtClean="0"/>
              <a:t>Two major sources of error: </a:t>
            </a:r>
            <a:r>
              <a:rPr lang="en-US" sz="1050" b="1" dirty="0" smtClean="0"/>
              <a:t>bias </a:t>
            </a:r>
            <a:r>
              <a:rPr lang="en-US" sz="1050" dirty="0" smtClean="0"/>
              <a:t>and </a:t>
            </a:r>
            <a:r>
              <a:rPr lang="en-US" sz="1050" b="1" dirty="0" smtClean="0"/>
              <a:t>variance</a:t>
            </a:r>
            <a:r>
              <a:rPr lang="en-US" sz="1050" dirty="0" smtClean="0"/>
              <a:t>. </a:t>
            </a:r>
          </a:p>
          <a:p>
            <a:r>
              <a:rPr lang="en-US" sz="1050" dirty="0" smtClean="0"/>
              <a:t>Understanding them will help you decide what to do.</a:t>
            </a:r>
          </a:p>
          <a:p>
            <a:endParaRPr lang="en-US" sz="1050" dirty="0" smtClean="0"/>
          </a:p>
          <a:p>
            <a:r>
              <a:rPr lang="en-US" sz="1050" dirty="0" smtClean="0">
                <a:solidFill>
                  <a:srgbClr val="0070C0"/>
                </a:solidFill>
              </a:rPr>
              <a:t>Goal: cat recognizer that has 5% error. (95% accuracy) </a:t>
            </a:r>
          </a:p>
          <a:p>
            <a:r>
              <a:rPr lang="en-US" sz="1050" dirty="0" smtClean="0">
                <a:solidFill>
                  <a:srgbClr val="0070C0"/>
                </a:solidFill>
              </a:rPr>
              <a:t>training set error: 15% (85% accuracy)</a:t>
            </a:r>
          </a:p>
          <a:p>
            <a:r>
              <a:rPr lang="en-US" sz="1050" dirty="0" smtClean="0">
                <a:solidFill>
                  <a:srgbClr val="0070C0"/>
                </a:solidFill>
              </a:rPr>
              <a:t>dev set error:16% </a:t>
            </a:r>
          </a:p>
          <a:p>
            <a:endParaRPr lang="en-US" sz="1050" dirty="0" smtClean="0"/>
          </a:p>
          <a:p>
            <a:endParaRPr lang="en-US" sz="1050" dirty="0" smtClean="0"/>
          </a:p>
          <a:p>
            <a:r>
              <a:rPr lang="en-US" sz="1050" dirty="0" smtClean="0"/>
              <a:t>then the first problem to solve is </a:t>
            </a:r>
          </a:p>
          <a:p>
            <a:r>
              <a:rPr lang="en-US" sz="1050" dirty="0" smtClean="0"/>
              <a:t>to improve your algorithm’s performance on your training set. </a:t>
            </a:r>
          </a:p>
          <a:p>
            <a:r>
              <a:rPr lang="en-US" sz="1050" dirty="0" smtClean="0"/>
              <a:t>Your dev/test set performance is usually worse than your training set. </a:t>
            </a:r>
          </a:p>
          <a:p>
            <a:r>
              <a:rPr lang="en-US" sz="1050" dirty="0" smtClean="0"/>
              <a:t>So if you are getting 85% accuracy on the examples your algorithm has seen,</a:t>
            </a:r>
          </a:p>
          <a:p>
            <a:r>
              <a:rPr lang="en-US" sz="1050" dirty="0" smtClean="0"/>
              <a:t>there’s no way you’re getting 95% accuracy on examples your algorithm hasn’t even seen.</a:t>
            </a:r>
          </a:p>
          <a:p>
            <a:r>
              <a:rPr lang="en-US" sz="1050" dirty="0" smtClean="0"/>
              <a:t>In this case, adding training data won’t help. </a:t>
            </a:r>
          </a:p>
          <a:p>
            <a:endParaRPr lang="en-US" sz="1050" dirty="0" smtClean="0"/>
          </a:p>
          <a:p>
            <a:endParaRPr lang="en-US" sz="1050" dirty="0" smtClean="0"/>
          </a:p>
          <a:p>
            <a:r>
              <a:rPr lang="en-US" sz="1050" dirty="0" smtClean="0"/>
              <a:t>Break the 16% error into two components:</a:t>
            </a:r>
          </a:p>
          <a:p>
            <a:r>
              <a:rPr lang="en-US" sz="1050" dirty="0" smtClean="0"/>
              <a:t>• </a:t>
            </a:r>
            <a:r>
              <a:rPr lang="en-US" sz="1050" b="1" u="sng" dirty="0" smtClean="0"/>
              <a:t>Bias</a:t>
            </a:r>
            <a:r>
              <a:rPr lang="en-US" sz="1050" dirty="0" smtClean="0"/>
              <a:t>, the algorithm’s error rate on the training set.(15%) </a:t>
            </a:r>
          </a:p>
          <a:p>
            <a:r>
              <a:rPr lang="en-US" sz="1050" dirty="0" smtClean="0"/>
              <a:t>• </a:t>
            </a:r>
            <a:r>
              <a:rPr lang="en-US" sz="1050" b="1" u="sng" dirty="0" smtClean="0"/>
              <a:t>Variance</a:t>
            </a:r>
            <a:r>
              <a:rPr lang="en-US" sz="1050" dirty="0" smtClean="0"/>
              <a:t>, how much worse the algorithm does on the dev (or test) set than the training set.(1%)</a:t>
            </a:r>
          </a:p>
          <a:p>
            <a:endParaRPr lang="en-US" sz="1050" dirty="0" smtClean="0"/>
          </a:p>
          <a:p>
            <a:r>
              <a:rPr lang="en-US" sz="1050" dirty="0" smtClean="0"/>
              <a:t>Some changes address bias (improve performance on the training set)</a:t>
            </a:r>
          </a:p>
          <a:p>
            <a:r>
              <a:rPr lang="en-US" sz="1050" dirty="0" smtClean="0"/>
              <a:t>Some changes address variance (generalize better from the training set to the dev/test sets)</a:t>
            </a:r>
          </a:p>
          <a:p>
            <a:endParaRPr lang="en-US" sz="1050" dirty="0" smtClean="0"/>
          </a:p>
          <a:p>
            <a:endParaRPr lang="en-US" sz="1050" dirty="0" smtClean="0"/>
          </a:p>
          <a:p>
            <a:pPr algn="ctr"/>
            <a:r>
              <a:rPr lang="en-US" sz="1050" b="1" dirty="0" smtClean="0">
                <a:solidFill>
                  <a:srgbClr val="FF0000"/>
                </a:solidFill>
              </a:rPr>
              <a:t>Total Error = Bias + Variance</a:t>
            </a:r>
            <a:endParaRPr lang="fa-IR" sz="105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900" decel="100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000"/>
                            </p:stCondLst>
                            <p:childTnLst>
                              <p:par>
                                <p:cTn id="6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900" decel="100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0"/>
                            </p:stCondLst>
                            <p:childTnLst>
                              <p:par>
                                <p:cTn id="7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900" decel="100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1000"/>
                            </p:stCondLst>
                            <p:childTnLst>
                              <p:par>
                                <p:cTn id="8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900" decel="1000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000"/>
                            </p:stCondLst>
                            <p:childTnLst>
                              <p:par>
                                <p:cTn id="8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900" decel="1000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3000"/>
                            </p:stCondLst>
                            <p:childTnLst>
                              <p:par>
                                <p:cTn id="9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900" decel="1000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4000"/>
                            </p:stCondLst>
                            <p:childTnLst>
                              <p:par>
                                <p:cTn id="10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900" decel="100000" fill="hold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5000"/>
                            </p:stCondLst>
                            <p:childTnLst>
                              <p:par>
                                <p:cTn id="11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900" decel="100000" fill="hold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6000"/>
                            </p:stCondLst>
                            <p:childTnLst>
                              <p:par>
                                <p:cTn id="11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900" decel="100000" fill="hold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7000"/>
                            </p:stCondLst>
                            <p:childTnLst>
                              <p:par>
                                <p:cTn id="12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900" decel="100000" fill="hold"/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8000"/>
                            </p:stCondLst>
                            <p:childTnLst>
                              <p:par>
                                <p:cTn id="13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900" decel="100000" fill="hold"/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9000"/>
                            </p:stCondLst>
                            <p:childTnLst>
                              <p:par>
                                <p:cTn id="13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5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5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900" decel="100000" fill="hold"/>
                                        <p:tgtEl>
                                          <p:spTgt spid="5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6"/>
          <p:cNvSpPr/>
          <p:nvPr/>
        </p:nvSpPr>
        <p:spPr>
          <a:xfrm>
            <a:off x="3505200" y="608324"/>
            <a:ext cx="5164763" cy="402082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2946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/>
          </a:p>
        </p:txBody>
      </p:sp>
      <p:sp>
        <p:nvSpPr>
          <p:cNvPr id="313" name="Google Shape;313;p3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Bias and variance</a:t>
            </a:r>
            <a:endParaRPr dirty="0"/>
          </a:p>
        </p:txBody>
      </p:sp>
      <p:pic>
        <p:nvPicPr>
          <p:cNvPr id="7" name="Picture 6" descr="1_v63L_h5WXGOb4o6oh_daAA.jpeg"/>
          <p:cNvPicPr>
            <a:picLocks noChangeAspect="1"/>
          </p:cNvPicPr>
          <p:nvPr/>
        </p:nvPicPr>
        <p:blipFill>
          <a:blip r:embed="rId3">
            <a:lum contrast="10000"/>
          </a:blip>
          <a:stretch>
            <a:fillRect/>
          </a:stretch>
        </p:blipFill>
        <p:spPr>
          <a:xfrm>
            <a:off x="4267200" y="895350"/>
            <a:ext cx="3344873" cy="283464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Bias and Variance</a:t>
            </a:r>
            <a:endParaRPr lang="en-US"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/>
          </a:p>
        </p:txBody>
      </p:sp>
      <p:sp>
        <p:nvSpPr>
          <p:cNvPr id="4" name="Google Shape;305;p35"/>
          <p:cNvSpPr txBox="1">
            <a:spLocks/>
          </p:cNvSpPr>
          <p:nvPr/>
        </p:nvSpPr>
        <p:spPr>
          <a:xfrm>
            <a:off x="442400" y="1858950"/>
            <a:ext cx="24532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20- Bias and Variance: The two big sources of error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21- Examples of Bias and Variance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22- Comparing to the optimal error rate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23- Addressing Bias and Variance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24 Bias vs. Variance tradeoff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25- Techniques for reducing avoidable bias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26- Error analysis on the training set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27- Techniques for reducing variance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00600" y="285750"/>
            <a:ext cx="25699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What problem does it have?</a:t>
            </a:r>
            <a:endParaRPr lang="fa-IR" b="1" dirty="0"/>
          </a:p>
        </p:txBody>
      </p:sp>
      <p:sp>
        <p:nvSpPr>
          <p:cNvPr id="6" name="Rectangle 5"/>
          <p:cNvSpPr/>
          <p:nvPr/>
        </p:nvSpPr>
        <p:spPr>
          <a:xfrm>
            <a:off x="3200400" y="819150"/>
            <a:ext cx="24384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</a:rPr>
              <a:t>• Training error = 1%</a:t>
            </a:r>
          </a:p>
          <a:p>
            <a:r>
              <a:rPr lang="en-US" sz="1100" b="1" dirty="0" smtClean="0">
                <a:solidFill>
                  <a:srgbClr val="0070C0"/>
                </a:solidFill>
              </a:rPr>
              <a:t>• Dev error = 11%</a:t>
            </a:r>
          </a:p>
          <a:p>
            <a:endParaRPr lang="en-US" sz="1100" dirty="0" smtClean="0">
              <a:solidFill>
                <a:srgbClr val="0070C0"/>
              </a:solidFill>
            </a:endParaRPr>
          </a:p>
          <a:p>
            <a:r>
              <a:rPr lang="en-US" sz="1100" dirty="0" smtClean="0">
                <a:solidFill>
                  <a:srgbClr val="0070C0"/>
                </a:solidFill>
              </a:rPr>
              <a:t>Bias = 1%</a:t>
            </a:r>
          </a:p>
          <a:p>
            <a:r>
              <a:rPr lang="en-US" sz="1100" dirty="0" smtClean="0">
                <a:solidFill>
                  <a:srgbClr val="0070C0"/>
                </a:solidFill>
              </a:rPr>
              <a:t>Variance = 11%-1% = 10%</a:t>
            </a:r>
          </a:p>
          <a:p>
            <a:endParaRPr lang="en-US" sz="1100" dirty="0" smtClean="0">
              <a:solidFill>
                <a:srgbClr val="0070C0"/>
              </a:solidFill>
            </a:endParaRPr>
          </a:p>
          <a:p>
            <a:r>
              <a:rPr lang="en-US" sz="1100" dirty="0" smtClean="0">
                <a:solidFill>
                  <a:srgbClr val="0070C0"/>
                </a:solidFill>
              </a:rPr>
              <a:t>high variance (failing to generalize)</a:t>
            </a:r>
          </a:p>
          <a:p>
            <a:r>
              <a:rPr lang="en-US" sz="1100" dirty="0" smtClean="0">
                <a:solidFill>
                  <a:srgbClr val="0070C0"/>
                </a:solidFill>
              </a:rPr>
              <a:t>overfitting</a:t>
            </a:r>
            <a:endParaRPr lang="fa-IR" sz="1100" dirty="0">
              <a:solidFill>
                <a:srgbClr val="0070C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53200" y="820400"/>
            <a:ext cx="2286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chemeClr val="accent2">
                    <a:lumMod val="75000"/>
                  </a:schemeClr>
                </a:solidFill>
              </a:rPr>
              <a:t>• Training error = 15%</a:t>
            </a:r>
          </a:p>
          <a:p>
            <a:r>
              <a:rPr lang="en-US" sz="1100" b="1" dirty="0" smtClean="0">
                <a:solidFill>
                  <a:schemeClr val="accent2">
                    <a:lumMod val="75000"/>
                  </a:schemeClr>
                </a:solidFill>
              </a:rPr>
              <a:t>• Dev error = 16%</a:t>
            </a:r>
          </a:p>
          <a:p>
            <a:endParaRPr lang="en-US" sz="11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1100" dirty="0" smtClean="0">
                <a:solidFill>
                  <a:schemeClr val="accent2">
                    <a:lumMod val="75000"/>
                  </a:schemeClr>
                </a:solidFill>
              </a:rPr>
              <a:t>Bias = 15%</a:t>
            </a:r>
          </a:p>
          <a:p>
            <a:r>
              <a:rPr lang="en-US" sz="1100" dirty="0" smtClean="0">
                <a:solidFill>
                  <a:schemeClr val="accent2">
                    <a:lumMod val="75000"/>
                  </a:schemeClr>
                </a:solidFill>
              </a:rPr>
              <a:t>Variance = 16%-15% = 1%</a:t>
            </a:r>
          </a:p>
          <a:p>
            <a:endParaRPr lang="en-US" sz="11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1100" dirty="0" smtClean="0">
                <a:solidFill>
                  <a:schemeClr val="accent2">
                    <a:lumMod val="75000"/>
                  </a:schemeClr>
                </a:solidFill>
              </a:rPr>
              <a:t>high bias</a:t>
            </a:r>
          </a:p>
          <a:p>
            <a:r>
              <a:rPr lang="en-US" sz="1100" dirty="0" err="1" smtClean="0">
                <a:solidFill>
                  <a:schemeClr val="accent2">
                    <a:lumMod val="75000"/>
                  </a:schemeClr>
                </a:solidFill>
              </a:rPr>
              <a:t>underfitting</a:t>
            </a:r>
            <a:endParaRPr lang="fa-IR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00400" y="2876550"/>
            <a:ext cx="3429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chemeClr val="accent2">
                    <a:lumMod val="75000"/>
                  </a:schemeClr>
                </a:solidFill>
              </a:rPr>
              <a:t>• Training error = 15%</a:t>
            </a:r>
          </a:p>
          <a:p>
            <a:r>
              <a:rPr lang="en-US" sz="1100" b="1" dirty="0" smtClean="0">
                <a:solidFill>
                  <a:schemeClr val="accent2">
                    <a:lumMod val="75000"/>
                  </a:schemeClr>
                </a:solidFill>
              </a:rPr>
              <a:t>• Dev error = 30%</a:t>
            </a:r>
          </a:p>
          <a:p>
            <a:endParaRPr lang="en-US" sz="11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1100" dirty="0" smtClean="0">
                <a:solidFill>
                  <a:schemeClr val="accent2">
                    <a:lumMod val="75000"/>
                  </a:schemeClr>
                </a:solidFill>
              </a:rPr>
              <a:t>Bias = 15%</a:t>
            </a:r>
          </a:p>
          <a:p>
            <a:r>
              <a:rPr lang="en-US" sz="1100" dirty="0" smtClean="0">
                <a:solidFill>
                  <a:schemeClr val="accent2">
                    <a:lumMod val="75000"/>
                  </a:schemeClr>
                </a:solidFill>
              </a:rPr>
              <a:t>Variance = 30%-15% = 15%</a:t>
            </a:r>
          </a:p>
          <a:p>
            <a:endParaRPr lang="en-US" sz="11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1100" dirty="0" smtClean="0">
                <a:solidFill>
                  <a:schemeClr val="accent2">
                    <a:lumMod val="75000"/>
                  </a:schemeClr>
                </a:solidFill>
              </a:rPr>
              <a:t>high bias and high variance</a:t>
            </a:r>
          </a:p>
          <a:p>
            <a:r>
              <a:rPr lang="en-US" sz="1100" dirty="0" err="1" smtClean="0">
                <a:solidFill>
                  <a:schemeClr val="accent2">
                    <a:lumMod val="75000"/>
                  </a:schemeClr>
                </a:solidFill>
              </a:rPr>
              <a:t>overfitting</a:t>
            </a:r>
            <a:r>
              <a:rPr lang="en-US" sz="1100" dirty="0" smtClean="0">
                <a:solidFill>
                  <a:schemeClr val="accent2">
                    <a:lumMod val="75000"/>
                  </a:schemeClr>
                </a:solidFill>
              </a:rPr>
              <a:t>/</a:t>
            </a:r>
            <a:r>
              <a:rPr lang="en-US" sz="1100" dirty="0" err="1" smtClean="0">
                <a:solidFill>
                  <a:schemeClr val="accent2">
                    <a:lumMod val="75000"/>
                  </a:schemeClr>
                </a:solidFill>
              </a:rPr>
              <a:t>underfitting</a:t>
            </a:r>
            <a:r>
              <a:rPr lang="en-US" sz="1100" dirty="0" smtClean="0">
                <a:solidFill>
                  <a:schemeClr val="accent2">
                    <a:lumMod val="75000"/>
                  </a:schemeClr>
                </a:solidFill>
              </a:rPr>
              <a:t> terminology is hard to apply</a:t>
            </a:r>
            <a:endParaRPr lang="fa-IR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553200" y="2876550"/>
            <a:ext cx="22098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</a:rPr>
              <a:t>• Training error = 0.5%</a:t>
            </a:r>
          </a:p>
          <a:p>
            <a:r>
              <a:rPr lang="en-US" sz="1100" b="1" dirty="0" smtClean="0">
                <a:solidFill>
                  <a:srgbClr val="0070C0"/>
                </a:solidFill>
              </a:rPr>
              <a:t>• Dev error = 1%</a:t>
            </a:r>
          </a:p>
          <a:p>
            <a:endParaRPr lang="en-US" sz="1100" dirty="0" smtClean="0">
              <a:solidFill>
                <a:srgbClr val="0070C0"/>
              </a:solidFill>
            </a:endParaRPr>
          </a:p>
          <a:p>
            <a:r>
              <a:rPr lang="en-US" sz="1100" dirty="0" smtClean="0">
                <a:solidFill>
                  <a:srgbClr val="0070C0"/>
                </a:solidFill>
              </a:rPr>
              <a:t>Bias = 0.5%</a:t>
            </a:r>
          </a:p>
          <a:p>
            <a:r>
              <a:rPr lang="en-US" sz="1100" dirty="0" smtClean="0">
                <a:solidFill>
                  <a:srgbClr val="0070C0"/>
                </a:solidFill>
              </a:rPr>
              <a:t>Variance = 1%-0.5% = 0.5%</a:t>
            </a:r>
          </a:p>
          <a:p>
            <a:endParaRPr lang="en-US" sz="1100" dirty="0" smtClean="0">
              <a:solidFill>
                <a:srgbClr val="0070C0"/>
              </a:solidFill>
            </a:endParaRPr>
          </a:p>
          <a:p>
            <a:r>
              <a:rPr lang="en-US" sz="1100" dirty="0" smtClean="0">
                <a:solidFill>
                  <a:srgbClr val="0070C0"/>
                </a:solidFill>
              </a:rPr>
              <a:t>low bias and low variance</a:t>
            </a:r>
          </a:p>
          <a:p>
            <a:r>
              <a:rPr lang="en-US" sz="1100" dirty="0" smtClean="0">
                <a:solidFill>
                  <a:srgbClr val="0070C0"/>
                </a:solidFill>
              </a:rPr>
              <a:t>This classifier is doing well.</a:t>
            </a:r>
            <a:endParaRPr lang="en-US" sz="11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Bias and Variance</a:t>
            </a:r>
            <a:endParaRPr lang="en-US"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36</a:t>
            </a:fld>
            <a:endParaRPr/>
          </a:p>
        </p:txBody>
      </p:sp>
      <p:sp>
        <p:nvSpPr>
          <p:cNvPr id="4" name="Google Shape;305;p35"/>
          <p:cNvSpPr txBox="1">
            <a:spLocks/>
          </p:cNvSpPr>
          <p:nvPr/>
        </p:nvSpPr>
        <p:spPr>
          <a:xfrm>
            <a:off x="442400" y="1858950"/>
            <a:ext cx="24532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20- Bias and Variance: The two big sources of error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21- Examples of Bias and Variance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22- Comparing to the optimal error rate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23- Addressing Bias and Variance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24 Bias vs. Variance tradeoff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25- Techniques for reducing avoidable bias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26- Error analysis on the training set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27- Techniques for reducing variance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4200" y="133350"/>
            <a:ext cx="6019800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 smtClean="0"/>
              <a:t>In cat recognition:</a:t>
            </a:r>
          </a:p>
          <a:p>
            <a:r>
              <a:rPr lang="en-US" sz="1050" dirty="0" smtClean="0"/>
              <a:t>the “ideal” error rate—that is nearly 0% (achievable by an “optimal” classifier)</a:t>
            </a:r>
          </a:p>
          <a:p>
            <a:r>
              <a:rPr lang="en-US" sz="1050" dirty="0" smtClean="0"/>
              <a:t>A human looking at a picture would be able to recognize almost all the time; </a:t>
            </a:r>
          </a:p>
          <a:p>
            <a:r>
              <a:rPr lang="en-US" sz="1050" dirty="0" smtClean="0"/>
              <a:t>thus, we can hope for a machine that would do just as well.</a:t>
            </a:r>
          </a:p>
          <a:p>
            <a:endParaRPr lang="en-US" sz="1050" dirty="0" smtClean="0"/>
          </a:p>
          <a:p>
            <a:r>
              <a:rPr lang="en-US" sz="1050" b="1" dirty="0" smtClean="0"/>
              <a:t>harder problems:</a:t>
            </a:r>
          </a:p>
          <a:p>
            <a:r>
              <a:rPr lang="en-US" sz="1050" u="sng" dirty="0" smtClean="0"/>
              <a:t>speech recognition system</a:t>
            </a:r>
          </a:p>
          <a:p>
            <a:r>
              <a:rPr lang="en-US" sz="1050" dirty="0" smtClean="0"/>
              <a:t>14% of the audio clips have so much background noise or are so</a:t>
            </a:r>
          </a:p>
          <a:p>
            <a:r>
              <a:rPr lang="en-US" sz="1050" dirty="0" smtClean="0"/>
              <a:t>unintelligible that even a human cannot recognize what was said. </a:t>
            </a:r>
          </a:p>
          <a:p>
            <a:r>
              <a:rPr lang="en-US" sz="1050" dirty="0" smtClean="0"/>
              <a:t>In this case, even the most “optimal” error = 14%.</a:t>
            </a:r>
          </a:p>
          <a:p>
            <a:endParaRPr lang="en-US" sz="1050" dirty="0" smtClean="0"/>
          </a:p>
          <a:p>
            <a:r>
              <a:rPr lang="en-US" sz="1050" dirty="0" smtClean="0">
                <a:solidFill>
                  <a:srgbClr val="0070C0"/>
                </a:solidFill>
              </a:rPr>
              <a:t>• Training error = 15%</a:t>
            </a:r>
          </a:p>
          <a:p>
            <a:r>
              <a:rPr lang="en-US" sz="1050" dirty="0" smtClean="0">
                <a:solidFill>
                  <a:srgbClr val="0070C0"/>
                </a:solidFill>
              </a:rPr>
              <a:t>• Dev error = 30%</a:t>
            </a:r>
          </a:p>
          <a:p>
            <a:endParaRPr lang="en-US" sz="1050" dirty="0" smtClean="0">
              <a:solidFill>
                <a:srgbClr val="0070C0"/>
              </a:solidFill>
            </a:endParaRPr>
          </a:p>
          <a:p>
            <a:r>
              <a:rPr lang="en-US" sz="1050" dirty="0" smtClean="0">
                <a:solidFill>
                  <a:srgbClr val="0070C0"/>
                </a:solidFill>
              </a:rPr>
              <a:t>Bias = 15%-14% = 1%</a:t>
            </a:r>
          </a:p>
          <a:p>
            <a:r>
              <a:rPr lang="en-US" sz="1050" dirty="0" smtClean="0">
                <a:solidFill>
                  <a:srgbClr val="0070C0"/>
                </a:solidFill>
              </a:rPr>
              <a:t>Variance = 30%-15% = 15%</a:t>
            </a:r>
          </a:p>
          <a:p>
            <a:endParaRPr lang="en-US" sz="1050" dirty="0" smtClean="0">
              <a:solidFill>
                <a:srgbClr val="0070C0"/>
              </a:solidFill>
            </a:endParaRPr>
          </a:p>
          <a:p>
            <a:r>
              <a:rPr lang="en-US" sz="1050" dirty="0" smtClean="0">
                <a:solidFill>
                  <a:srgbClr val="0070C0"/>
                </a:solidFill>
              </a:rPr>
              <a:t>high variance (failing to generalize)</a:t>
            </a:r>
          </a:p>
          <a:p>
            <a:r>
              <a:rPr lang="en-US" sz="1050" dirty="0" smtClean="0">
                <a:solidFill>
                  <a:srgbClr val="0070C0"/>
                </a:solidFill>
              </a:rPr>
              <a:t>overfitting</a:t>
            </a:r>
            <a:endParaRPr lang="en-US" sz="1050" dirty="0" smtClean="0"/>
          </a:p>
          <a:p>
            <a:endParaRPr lang="en-US" sz="1050" dirty="0" smtClean="0"/>
          </a:p>
          <a:p>
            <a:r>
              <a:rPr lang="en-US" sz="1050" dirty="0" smtClean="0"/>
              <a:t>Break the 30% error into three components:</a:t>
            </a:r>
          </a:p>
          <a:p>
            <a:r>
              <a:rPr lang="en-US" sz="1050" dirty="0" smtClean="0"/>
              <a:t>• </a:t>
            </a:r>
            <a:r>
              <a:rPr lang="en-US" sz="1050" b="1" u="sng" dirty="0" smtClean="0"/>
              <a:t>Optimal error rate (“unavoidable bias”)</a:t>
            </a:r>
            <a:r>
              <a:rPr lang="en-US" sz="1050" dirty="0" smtClean="0"/>
              <a:t>, best possible speech system in the world.(14%) </a:t>
            </a:r>
          </a:p>
          <a:p>
            <a:r>
              <a:rPr lang="en-US" sz="1050" dirty="0" smtClean="0"/>
              <a:t>• </a:t>
            </a:r>
            <a:r>
              <a:rPr lang="en-US" sz="1050" b="1" u="sng" dirty="0" smtClean="0"/>
              <a:t>Avoidable bias</a:t>
            </a:r>
            <a:r>
              <a:rPr lang="en-US" sz="1050" dirty="0" smtClean="0"/>
              <a:t>, the difference between training and optimal error(1%)</a:t>
            </a:r>
          </a:p>
          <a:p>
            <a:r>
              <a:rPr lang="en-US" sz="1050" dirty="0" smtClean="0"/>
              <a:t>• </a:t>
            </a:r>
            <a:r>
              <a:rPr lang="en-US" sz="1050" b="1" u="sng" dirty="0" smtClean="0"/>
              <a:t>Variance</a:t>
            </a:r>
            <a:r>
              <a:rPr lang="en-US" sz="1050" dirty="0" smtClean="0"/>
              <a:t>, The difference between the dev and training error.(15%)</a:t>
            </a:r>
          </a:p>
          <a:p>
            <a:endParaRPr lang="en-US" sz="1050" dirty="0" smtClean="0"/>
          </a:p>
          <a:p>
            <a:pPr algn="ctr"/>
            <a:r>
              <a:rPr lang="en-US" sz="1050" b="1" dirty="0" smtClean="0">
                <a:solidFill>
                  <a:srgbClr val="FF0000"/>
                </a:solidFill>
              </a:rPr>
              <a:t>Bias = Optimal error rate (“unavoidable bias”) + Avoidable bias</a:t>
            </a:r>
          </a:p>
          <a:p>
            <a:pPr algn="ctr"/>
            <a:endParaRPr lang="en-US" sz="1050" b="1" dirty="0" smtClean="0">
              <a:solidFill>
                <a:srgbClr val="FF0000"/>
              </a:solidFill>
            </a:endParaRPr>
          </a:p>
          <a:p>
            <a:endParaRPr lang="en-US" sz="1050" dirty="0" smtClean="0"/>
          </a:p>
          <a:p>
            <a:r>
              <a:rPr lang="en-US" sz="1050" dirty="0" smtClean="0"/>
              <a:t>***optimal error rate is also called </a:t>
            </a:r>
            <a:r>
              <a:rPr lang="en-US" sz="1050" b="1" dirty="0" err="1" smtClean="0"/>
              <a:t>Bayes</a:t>
            </a:r>
            <a:r>
              <a:rPr lang="en-US" sz="1050" b="1" dirty="0" smtClean="0"/>
              <a:t> error rate </a:t>
            </a:r>
            <a:r>
              <a:rPr lang="en-US" sz="1050" dirty="0" smtClean="0"/>
              <a:t>, or </a:t>
            </a:r>
            <a:r>
              <a:rPr lang="en-US" sz="1050" b="1" dirty="0" err="1" smtClean="0"/>
              <a:t>Bayes</a:t>
            </a:r>
            <a:r>
              <a:rPr lang="en-US" sz="1050" b="1" dirty="0" smtClean="0"/>
              <a:t> rate</a:t>
            </a:r>
            <a:r>
              <a:rPr lang="en-US" sz="1050" dirty="0" smtClean="0"/>
              <a:t>.</a:t>
            </a: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8"/>
          <p:cNvSpPr txBox="1">
            <a:spLocks noGrp="1"/>
          </p:cNvSpPr>
          <p:nvPr>
            <p:ph type="title"/>
          </p:nvPr>
        </p:nvSpPr>
        <p:spPr>
          <a:xfrm>
            <a:off x="442404" y="1045150"/>
            <a:ext cx="2376995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How do we know </a:t>
            </a:r>
            <a:br>
              <a:rPr lang="en-US" dirty="0" smtClean="0"/>
            </a:br>
            <a:r>
              <a:rPr lang="en-US" dirty="0" smtClean="0"/>
              <a:t>what the </a:t>
            </a:r>
            <a:br>
              <a:rPr lang="en-US" dirty="0" smtClean="0"/>
            </a:br>
            <a:r>
              <a:rPr lang="en-US" dirty="0" smtClean="0"/>
              <a:t>optimal error rate is? </a:t>
            </a:r>
            <a:endParaRPr dirty="0"/>
          </a:p>
        </p:txBody>
      </p:sp>
      <p:sp>
        <p:nvSpPr>
          <p:cNvPr id="327" name="Google Shape;327;p38"/>
          <p:cNvSpPr txBox="1">
            <a:spLocks noGrp="1"/>
          </p:cNvSpPr>
          <p:nvPr>
            <p:ph type="body" idx="4294967295"/>
          </p:nvPr>
        </p:nvSpPr>
        <p:spPr>
          <a:xfrm>
            <a:off x="3200400" y="514650"/>
            <a:ext cx="5791200" cy="41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600" dirty="0" smtClean="0">
                <a:solidFill>
                  <a:srgbClr val="FFFFFF"/>
                </a:solidFill>
              </a:rPr>
              <a:t>For tasks that humans are good at, </a:t>
            </a:r>
          </a:p>
          <a:p>
            <a:pPr marL="0" lvl="0" indent="0">
              <a:buNone/>
            </a:pPr>
            <a:r>
              <a:rPr lang="en-US" sz="1600" dirty="0" smtClean="0">
                <a:solidFill>
                  <a:srgbClr val="FFFFFF"/>
                </a:solidFill>
              </a:rPr>
              <a:t>(recognizing pictures or transcribing audio clips), </a:t>
            </a:r>
          </a:p>
          <a:p>
            <a:pPr marL="0" lvl="0" indent="0">
              <a:buNone/>
            </a:pPr>
            <a:r>
              <a:rPr lang="en-US" sz="1600" dirty="0" smtClean="0">
                <a:solidFill>
                  <a:srgbClr val="FFFFFF"/>
                </a:solidFill>
              </a:rPr>
              <a:t>you can ask a human to provide labels </a:t>
            </a:r>
          </a:p>
          <a:p>
            <a:pPr marL="0" lvl="0" indent="0">
              <a:buNone/>
            </a:pPr>
            <a:r>
              <a:rPr lang="en-US" sz="1600" dirty="0" smtClean="0">
                <a:solidFill>
                  <a:srgbClr val="FFFFFF"/>
                </a:solidFill>
              </a:rPr>
              <a:t>then measure the accuracy of the human labels relative to your training set. </a:t>
            </a:r>
          </a:p>
          <a:p>
            <a:pPr marL="0" lvl="0" indent="0">
              <a:buNone/>
            </a:pPr>
            <a:r>
              <a:rPr lang="en-US" sz="1600" dirty="0" smtClean="0">
                <a:solidFill>
                  <a:srgbClr val="FFFFFF"/>
                </a:solidFill>
              </a:rPr>
              <a:t>This would give an </a:t>
            </a:r>
            <a:r>
              <a:rPr lang="en-US" sz="1600" b="1" dirty="0" smtClean="0">
                <a:solidFill>
                  <a:srgbClr val="FFFFFF"/>
                </a:solidFill>
              </a:rPr>
              <a:t>estimate</a:t>
            </a:r>
            <a:r>
              <a:rPr lang="en-US" sz="1600" dirty="0" smtClean="0">
                <a:solidFill>
                  <a:srgbClr val="FFFFFF"/>
                </a:solidFill>
              </a:rPr>
              <a:t> of the </a:t>
            </a:r>
            <a:r>
              <a:rPr lang="en-US" sz="1600" b="1" dirty="0" smtClean="0">
                <a:solidFill>
                  <a:srgbClr val="FFFFFF"/>
                </a:solidFill>
              </a:rPr>
              <a:t>optimal error </a:t>
            </a:r>
            <a:r>
              <a:rPr lang="en-US" sz="1600" dirty="0" smtClean="0">
                <a:solidFill>
                  <a:srgbClr val="FFFFFF"/>
                </a:solidFill>
              </a:rPr>
              <a:t>rate. </a:t>
            </a:r>
          </a:p>
          <a:p>
            <a:pPr marL="0" lvl="0" indent="0">
              <a:buNone/>
            </a:pPr>
            <a:endParaRPr lang="en-US" sz="1600" dirty="0" smtClean="0">
              <a:solidFill>
                <a:srgbClr val="FFFFFF"/>
              </a:solidFill>
            </a:endParaRPr>
          </a:p>
          <a:p>
            <a:pPr marL="0" lvl="0" indent="0">
              <a:buNone/>
            </a:pPr>
            <a:endParaRPr lang="en-US" sz="1600" dirty="0" smtClean="0">
              <a:solidFill>
                <a:srgbClr val="FFFFFF"/>
              </a:solidFill>
            </a:endParaRPr>
          </a:p>
          <a:p>
            <a:pPr marL="0" lvl="0" indent="0">
              <a:buNone/>
            </a:pPr>
            <a:endParaRPr lang="en-US" sz="1600" dirty="0" smtClean="0">
              <a:solidFill>
                <a:srgbClr val="FFFFFF"/>
              </a:solidFill>
            </a:endParaRPr>
          </a:p>
          <a:p>
            <a:pPr marL="0" lvl="0" indent="0">
              <a:buNone/>
            </a:pPr>
            <a:r>
              <a:rPr lang="en-US" sz="1600" dirty="0" smtClean="0">
                <a:solidFill>
                  <a:srgbClr val="FFFFFF"/>
                </a:solidFill>
              </a:rPr>
              <a:t>If you are working on a problem that even humans have a hard time solving (predicting what movie to recommend, or what ad to show to a user) </a:t>
            </a:r>
          </a:p>
          <a:p>
            <a:pPr marL="0" lvl="0" indent="0">
              <a:buNone/>
            </a:pPr>
            <a:r>
              <a:rPr lang="en-US" sz="1600" dirty="0" smtClean="0">
                <a:solidFill>
                  <a:srgbClr val="FFFFFF"/>
                </a:solidFill>
              </a:rPr>
              <a:t>it can be hard to estimate the optimal error rate.</a:t>
            </a:r>
            <a:endParaRPr lang="en" sz="1600" dirty="0">
              <a:solidFill>
                <a:srgbClr val="FFFFFF"/>
              </a:solidFill>
            </a:endParaRPr>
          </a:p>
        </p:txBody>
      </p:sp>
      <p:sp>
        <p:nvSpPr>
          <p:cNvPr id="328" name="Google Shape;328;p38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/>
          </a:p>
        </p:txBody>
      </p:sp>
      <p:pic>
        <p:nvPicPr>
          <p:cNvPr id="5" name="Picture 4" descr="speechrecogni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7186"/>
            <a:ext cx="3016271" cy="1034164"/>
          </a:xfrm>
          <a:prstGeom prst="rect">
            <a:avLst/>
          </a:prstGeom>
        </p:spPr>
      </p:pic>
      <p:pic>
        <p:nvPicPr>
          <p:cNvPr id="6" name="Picture 5" descr="facialrecog.jpg"/>
          <p:cNvPicPr>
            <a:picLocks noChangeAspect="1"/>
          </p:cNvPicPr>
          <p:nvPr/>
        </p:nvPicPr>
        <p:blipFill>
          <a:blip r:embed="rId4">
            <a:lum contrast="20000"/>
          </a:blip>
          <a:stretch>
            <a:fillRect/>
          </a:stretch>
        </p:blipFill>
        <p:spPr>
          <a:xfrm>
            <a:off x="685800" y="3314700"/>
            <a:ext cx="1724982" cy="182880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Bias and Variance</a:t>
            </a:r>
            <a:endParaRPr lang="en-US"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/>
          </a:p>
        </p:txBody>
      </p:sp>
      <p:sp>
        <p:nvSpPr>
          <p:cNvPr id="4" name="Google Shape;305;p35"/>
          <p:cNvSpPr txBox="1">
            <a:spLocks/>
          </p:cNvSpPr>
          <p:nvPr/>
        </p:nvSpPr>
        <p:spPr>
          <a:xfrm>
            <a:off x="442400" y="1858950"/>
            <a:ext cx="24532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20- Bias and Variance: The two big sources of error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21- Examples of Bias and Variance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22- Comparing to the optimal error rate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23- Addressing Bias and Variance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24 Bias vs. Variance tradeoff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25- Techniques for reducing avoidable bias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26- Error analysis on the training set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27- Techniques for reducing variance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52800" y="209550"/>
            <a:ext cx="57912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Simplest formula for addressing bias and variance:</a:t>
            </a:r>
          </a:p>
          <a:p>
            <a:r>
              <a:rPr lang="en-US" b="1" dirty="0" smtClean="0">
                <a:solidFill>
                  <a:srgbClr val="0070C0"/>
                </a:solidFill>
              </a:rPr>
              <a:t>• If you have high avoidable bias</a:t>
            </a:r>
            <a:r>
              <a:rPr lang="en-US" dirty="0" smtClean="0">
                <a:solidFill>
                  <a:srgbClr val="0070C0"/>
                </a:solidFill>
              </a:rPr>
              <a:t>, 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increase the size of your model 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(increase the size of your neural network by adding layers/neurons).</a:t>
            </a:r>
          </a:p>
          <a:p>
            <a:endParaRPr lang="en-US" dirty="0" smtClean="0">
              <a:solidFill>
                <a:srgbClr val="0070C0"/>
              </a:solidFill>
            </a:endParaRPr>
          </a:p>
          <a:p>
            <a:r>
              <a:rPr lang="en-US" dirty="0" smtClean="0">
                <a:solidFill>
                  <a:srgbClr val="0070C0"/>
                </a:solidFill>
              </a:rPr>
              <a:t>• </a:t>
            </a:r>
            <a:r>
              <a:rPr lang="en-US" b="1" dirty="0" smtClean="0">
                <a:solidFill>
                  <a:srgbClr val="0070C0"/>
                </a:solidFill>
              </a:rPr>
              <a:t>If you have high variance</a:t>
            </a:r>
            <a:r>
              <a:rPr lang="en-US" dirty="0" smtClean="0">
                <a:solidFill>
                  <a:srgbClr val="0070C0"/>
                </a:solidFill>
              </a:rPr>
              <a:t>, 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add data to your training set.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*** Increasing the model size generally reduces bias, </a:t>
            </a:r>
          </a:p>
          <a:p>
            <a:r>
              <a:rPr lang="en-US" dirty="0" smtClean="0"/>
              <a:t>but increase variance and the risk of overfitting. </a:t>
            </a:r>
          </a:p>
          <a:p>
            <a:r>
              <a:rPr lang="en-US" dirty="0" smtClean="0"/>
              <a:t>If you use a well-designed regularization method, </a:t>
            </a:r>
          </a:p>
          <a:p>
            <a:r>
              <a:rPr lang="en-US" dirty="0" smtClean="0"/>
              <a:t>then you can usually safely increase the size of the model </a:t>
            </a:r>
          </a:p>
          <a:p>
            <a:r>
              <a:rPr lang="en-US" dirty="0" smtClean="0"/>
              <a:t>without increasing overfitting.</a:t>
            </a:r>
            <a:endParaRPr lang="fa-IR" dirty="0"/>
          </a:p>
        </p:txBody>
      </p:sp>
      <p:pic>
        <p:nvPicPr>
          <p:cNvPr id="6" name="Picture 5" descr="1_Gh5PS4R_A5drl5ebd_gNrg@2x.png"/>
          <p:cNvPicPr>
            <a:picLocks noChangeAspect="1"/>
          </p:cNvPicPr>
          <p:nvPr/>
        </p:nvPicPr>
        <p:blipFill>
          <a:blip r:embed="rId3"/>
          <a:srcRect b="12963"/>
          <a:stretch>
            <a:fillRect/>
          </a:stretch>
        </p:blipFill>
        <p:spPr>
          <a:xfrm>
            <a:off x="4788299" y="1885950"/>
            <a:ext cx="3212701" cy="182880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Bias and Variance</a:t>
            </a:r>
            <a:endParaRPr lang="en-US"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/>
          </a:p>
        </p:txBody>
      </p:sp>
      <p:sp>
        <p:nvSpPr>
          <p:cNvPr id="4" name="Google Shape;305;p35"/>
          <p:cNvSpPr txBox="1">
            <a:spLocks/>
          </p:cNvSpPr>
          <p:nvPr/>
        </p:nvSpPr>
        <p:spPr>
          <a:xfrm>
            <a:off x="442400" y="1858950"/>
            <a:ext cx="24532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20- Bias and Variance: The two big sources of error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21- Examples of Bias and Variance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22- Comparing to the optimal error rate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23- Addressing Bias and Variance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24 Bias vs. Variance tradeoff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25- Techniques for reducing avoidable bias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26- Error analysis on the training set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27- Techniques for reducing variance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4200" y="133350"/>
            <a:ext cx="59436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Reduce bias errors but at the cost of increasing variance, and vice versa. This creates a “trade off” between bias and variance.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example: </a:t>
            </a:r>
          </a:p>
          <a:p>
            <a:r>
              <a:rPr lang="en-US" dirty="0" smtClean="0"/>
              <a:t>increasing the size of your model </a:t>
            </a:r>
          </a:p>
          <a:p>
            <a:r>
              <a:rPr lang="en-US" dirty="0" smtClean="0"/>
              <a:t>(adding neurons/layers in a neural network, or adding input features) </a:t>
            </a:r>
          </a:p>
          <a:p>
            <a:r>
              <a:rPr lang="en-US" dirty="0" smtClean="0"/>
              <a:t>generally reduces bias but could increase variance. </a:t>
            </a:r>
          </a:p>
          <a:p>
            <a:endParaRPr lang="en-US" dirty="0" smtClean="0"/>
          </a:p>
          <a:p>
            <a:r>
              <a:rPr lang="en-US" dirty="0" smtClean="0"/>
              <a:t>Alternatively,</a:t>
            </a:r>
          </a:p>
          <a:p>
            <a:r>
              <a:rPr lang="en-US" dirty="0" smtClean="0"/>
              <a:t>adding regularization generally increases bias but reduces variance.</a:t>
            </a:r>
          </a:p>
          <a:p>
            <a:r>
              <a:rPr lang="en-US" dirty="0" smtClean="0"/>
              <a:t>Also by adding training data, you can reduce variance.</a:t>
            </a:r>
            <a:endParaRPr lang="fa-IR" dirty="0"/>
          </a:p>
        </p:txBody>
      </p:sp>
      <p:pic>
        <p:nvPicPr>
          <p:cNvPr id="6" name="Picture 5" descr="DfSF3eHW0AE0cvw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198" y="895350"/>
            <a:ext cx="4036129" cy="228600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  <p:sp>
        <p:nvSpPr>
          <p:cNvPr id="4" name="Google Shape;305;p35"/>
          <p:cNvSpPr txBox="1">
            <a:spLocks/>
          </p:cNvSpPr>
          <p:nvPr/>
        </p:nvSpPr>
        <p:spPr>
          <a:xfrm>
            <a:off x="442400" y="1858950"/>
            <a:ext cx="24532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1- Why Machine Learning Strategy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2- How to use this book to help your team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3- Prerequisites and Notation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4- Scale drives machine learning progress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52800" y="361950"/>
            <a:ext cx="54864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After finishing this book, you will have a deep understanding of how to set technical direction for a machine learning project.</a:t>
            </a:r>
          </a:p>
          <a:p>
            <a:endParaRPr lang="en-US" dirty="0" smtClean="0"/>
          </a:p>
          <a:p>
            <a:r>
              <a:rPr lang="en-US" dirty="0" smtClean="0"/>
              <a:t>But your teammates might not understand why you’re recommending a particular direction.</a:t>
            </a:r>
          </a:p>
          <a:p>
            <a:endParaRPr lang="en-US" dirty="0" smtClean="0"/>
          </a:p>
          <a:p>
            <a:r>
              <a:rPr lang="en-US" dirty="0" smtClean="0"/>
              <a:t>So that you can print them out just the 1-2 pages you need them to know.</a:t>
            </a:r>
          </a:p>
        </p:txBody>
      </p:sp>
      <p:sp>
        <p:nvSpPr>
          <p:cNvPr id="6" name="Rectangle 5"/>
          <p:cNvSpPr/>
          <p:nvPr/>
        </p:nvSpPr>
        <p:spPr>
          <a:xfrm>
            <a:off x="4191000" y="4476750"/>
            <a:ext cx="4012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You will become the superhero of your team!</a:t>
            </a:r>
            <a:endParaRPr lang="en-US" b="1" dirty="0"/>
          </a:p>
        </p:txBody>
      </p:sp>
      <p:pic>
        <p:nvPicPr>
          <p:cNvPr id="7" name="Picture 6" descr="A9RB72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2647950"/>
            <a:ext cx="2589452" cy="182880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Bias and Variance</a:t>
            </a:r>
            <a:endParaRPr lang="en-US"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/>
          </a:p>
        </p:txBody>
      </p:sp>
      <p:sp>
        <p:nvSpPr>
          <p:cNvPr id="4" name="Google Shape;305;p35"/>
          <p:cNvSpPr txBox="1">
            <a:spLocks/>
          </p:cNvSpPr>
          <p:nvPr/>
        </p:nvSpPr>
        <p:spPr>
          <a:xfrm>
            <a:off x="442400" y="1858950"/>
            <a:ext cx="24532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20- Bias and Variance: The two big sources of error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21- Examples of Bias and Variance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22- Comparing to the optimal error rate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23- Addressing Bias and Variance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24 Bias vs. Variance tradeoff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25- Techniques for reducing avoidable bias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26- Error analysis on the training set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27- Techniques for reducing variance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0" y="590550"/>
            <a:ext cx="6096000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</a:rPr>
              <a:t>Techniques for reducing high avoidable bias:</a:t>
            </a:r>
          </a:p>
          <a:p>
            <a:endParaRPr lang="en-US" dirty="0" smtClean="0"/>
          </a:p>
          <a:p>
            <a:r>
              <a:rPr lang="en-US" b="1" dirty="0" smtClean="0"/>
              <a:t>• Increase the model size (such as number of neurons/layers) </a:t>
            </a:r>
          </a:p>
          <a:p>
            <a:r>
              <a:rPr lang="en-US" b="1" dirty="0" smtClean="0"/>
              <a:t>   </a:t>
            </a:r>
            <a:r>
              <a:rPr lang="en-US" sz="1200" dirty="0" smtClean="0"/>
              <a:t>fit the training set better. also increases variance, then use regularization.</a:t>
            </a:r>
            <a:endParaRPr lang="en-US" dirty="0" smtClean="0"/>
          </a:p>
          <a:p>
            <a:endParaRPr lang="en-US" b="1" dirty="0" smtClean="0"/>
          </a:p>
          <a:p>
            <a:r>
              <a:rPr lang="en-US" b="1" dirty="0" smtClean="0"/>
              <a:t>• Reduce or eliminate regularization</a:t>
            </a:r>
          </a:p>
          <a:p>
            <a:r>
              <a:rPr lang="en-US" sz="1100" dirty="0" smtClean="0"/>
              <a:t>   reduce avoidable bias, but increase variance.</a:t>
            </a:r>
            <a:r>
              <a:rPr lang="en-US" b="1" dirty="0" smtClean="0"/>
              <a:t> </a:t>
            </a:r>
          </a:p>
          <a:p>
            <a:endParaRPr lang="en-US" b="1" dirty="0" smtClean="0"/>
          </a:p>
          <a:p>
            <a:r>
              <a:rPr lang="en-US" b="1" dirty="0" smtClean="0">
                <a:solidFill>
                  <a:srgbClr val="0070C0"/>
                </a:solidFill>
              </a:rPr>
              <a:t>• Modify input features based on insights from error analysis</a:t>
            </a:r>
          </a:p>
          <a:p>
            <a:r>
              <a:rPr lang="en-US" sz="1100" spc="-30" dirty="0" smtClean="0">
                <a:solidFill>
                  <a:srgbClr val="0070C0"/>
                </a:solidFill>
              </a:rPr>
              <a:t>   error analysis inspires to create additional features, could increase variance; then use regularization, </a:t>
            </a:r>
            <a:r>
              <a:rPr lang="en-US" sz="1100" b="1" spc="-30" dirty="0" smtClean="0">
                <a:solidFill>
                  <a:srgbClr val="0070C0"/>
                </a:solidFill>
              </a:rPr>
              <a:t> </a:t>
            </a:r>
          </a:p>
          <a:p>
            <a:endParaRPr lang="en-US" b="1" dirty="0" smtClean="0"/>
          </a:p>
          <a:p>
            <a:r>
              <a:rPr lang="en-US" b="1" dirty="0" smtClean="0">
                <a:solidFill>
                  <a:srgbClr val="0070C0"/>
                </a:solidFill>
              </a:rPr>
              <a:t>• Modify model architecture to be more suitable for your problem </a:t>
            </a:r>
          </a:p>
          <a:p>
            <a:r>
              <a:rPr lang="en-US" sz="1100" dirty="0" smtClean="0">
                <a:solidFill>
                  <a:srgbClr val="0070C0"/>
                </a:solidFill>
              </a:rPr>
              <a:t>   This technique can affect both bias and variance.</a:t>
            </a:r>
          </a:p>
          <a:p>
            <a:endParaRPr lang="en-US" b="1" dirty="0" smtClean="0"/>
          </a:p>
          <a:p>
            <a:endParaRPr lang="en-US" b="1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One method that is not helpful:</a:t>
            </a:r>
          </a:p>
          <a:p>
            <a:r>
              <a:rPr lang="en-US" b="1" dirty="0" smtClean="0"/>
              <a:t>• Add more training data</a:t>
            </a:r>
          </a:p>
          <a:p>
            <a:r>
              <a:rPr lang="en-US" dirty="0" smtClean="0"/>
              <a:t>   This helps with variance problems</a:t>
            </a:r>
            <a:endParaRPr lang="en-US" dirty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Bias and Variance</a:t>
            </a:r>
            <a:endParaRPr lang="en-US"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41</a:t>
            </a:fld>
            <a:endParaRPr/>
          </a:p>
        </p:txBody>
      </p:sp>
      <p:sp>
        <p:nvSpPr>
          <p:cNvPr id="4" name="Google Shape;305;p35"/>
          <p:cNvSpPr txBox="1">
            <a:spLocks/>
          </p:cNvSpPr>
          <p:nvPr/>
        </p:nvSpPr>
        <p:spPr>
          <a:xfrm>
            <a:off x="442400" y="1858950"/>
            <a:ext cx="24532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20- Bias and Variance: The two big sources of error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21- Examples of Bias and Variance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22- Comparing to the optimal error rate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23- Addressing Bias and Variance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24 Bias vs. Variance tradeoff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25- Techniques for reducing avoidable bias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26- Error analysis on the training set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27- Techniques for reducing variance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276600" y="3233600"/>
          <a:ext cx="5638800" cy="1700350"/>
        </p:xfrm>
        <a:graphic>
          <a:graphicData uri="http://schemas.openxmlformats.org/drawingml/2006/table">
            <a:tbl>
              <a:tblPr/>
              <a:tblGrid>
                <a:gridCol w="762000"/>
                <a:gridCol w="762000"/>
                <a:gridCol w="762000"/>
                <a:gridCol w="838200"/>
                <a:gridCol w="2514600"/>
              </a:tblGrid>
              <a:tr h="239486"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Arial"/>
                        </a:rPr>
                        <a:t>Audio clip</a:t>
                      </a:r>
                      <a:endParaRPr lang="en-US" sz="1100"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363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Arial"/>
                        </a:rPr>
                        <a:t>Loud background noise</a:t>
                      </a:r>
                      <a:endParaRPr lang="en-US" sz="1100"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363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Arial"/>
                        </a:rPr>
                        <a:t>User spoke quickly</a:t>
                      </a: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363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Arial"/>
                        </a:rPr>
                        <a:t>Far </a:t>
                      </a:r>
                    </a:p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Arial"/>
                        </a:rPr>
                        <a:t>from microphone</a:t>
                      </a:r>
                      <a:endParaRPr lang="en-US" sz="1100"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363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Arial"/>
                        </a:rPr>
                        <a:t>Comments</a:t>
                      </a:r>
                      <a:endParaRPr lang="en-US" sz="1100"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3634"/>
                    </a:solidFill>
                  </a:tcPr>
                </a:tc>
              </a:tr>
              <a:tr h="239486"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latin typeface="Calibri"/>
                          <a:ea typeface="Calibri"/>
                          <a:cs typeface="Arial"/>
                        </a:rPr>
                        <a:t>1</a:t>
                      </a:r>
                      <a:endParaRPr lang="en-US" sz="11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latin typeface="Calibri"/>
                          <a:ea typeface="Calibri"/>
                          <a:cs typeface="Arial"/>
                        </a:rPr>
                        <a:t>✔</a:t>
                      </a:r>
                      <a:endParaRPr lang="en-US" sz="11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endParaRPr lang="en-US" sz="11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endParaRPr lang="en-US" sz="11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latin typeface="Calibri"/>
                          <a:ea typeface="Calibri"/>
                          <a:cs typeface="Arial"/>
                        </a:rPr>
                        <a:t>Car noise</a:t>
                      </a:r>
                      <a:endParaRPr lang="en-US" sz="11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39486"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latin typeface="Calibri"/>
                          <a:ea typeface="Calibri"/>
                          <a:cs typeface="Arial"/>
                        </a:rPr>
                        <a:t>2</a:t>
                      </a:r>
                      <a:endParaRPr lang="en-US" sz="11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endParaRPr lang="en-US" sz="11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endParaRPr lang="en-US" sz="1100" b="1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latin typeface="Calibri"/>
                          <a:ea typeface="Calibri"/>
                          <a:cs typeface="Arial"/>
                        </a:rPr>
                        <a:t>✔</a:t>
                      </a:r>
                      <a:endParaRPr lang="en-US" sz="11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latin typeface="Calibri"/>
                          <a:ea typeface="Calibri"/>
                          <a:cs typeface="Arial"/>
                        </a:rPr>
                        <a:t>Restaurant noise</a:t>
                      </a:r>
                      <a:endParaRPr lang="en-US" sz="11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486"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latin typeface="Calibri"/>
                          <a:ea typeface="Calibri"/>
                          <a:cs typeface="Arial"/>
                        </a:rPr>
                        <a:t>3</a:t>
                      </a:r>
                      <a:endParaRPr lang="en-US" sz="11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latin typeface="Calibri"/>
                          <a:ea typeface="Calibri"/>
                          <a:cs typeface="Arial"/>
                        </a:rPr>
                        <a:t>✔</a:t>
                      </a:r>
                      <a:endParaRPr lang="en-US" sz="11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latin typeface="Calibri"/>
                          <a:ea typeface="Calibri"/>
                          <a:cs typeface="Arial"/>
                        </a:rPr>
                        <a:t>✔</a:t>
                      </a:r>
                      <a:endParaRPr lang="en-US" sz="11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latin typeface="Calibri"/>
                          <a:ea typeface="Calibri"/>
                          <a:cs typeface="Arial"/>
                        </a:rPr>
                        <a:t>✔</a:t>
                      </a:r>
                      <a:endParaRPr lang="en-US" sz="11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latin typeface="Calibri"/>
                          <a:ea typeface="Calibri"/>
                          <a:cs typeface="Arial"/>
                        </a:rPr>
                        <a:t>User shouting</a:t>
                      </a:r>
                      <a:endParaRPr lang="en-US" sz="11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39486"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latin typeface="Calibri"/>
                          <a:ea typeface="Calibri"/>
                          <a:cs typeface="Arial"/>
                        </a:rPr>
                        <a:t>4</a:t>
                      </a:r>
                      <a:endParaRPr lang="en-US" sz="11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latin typeface="Calibri"/>
                          <a:ea typeface="Calibri"/>
                          <a:cs typeface="Arial"/>
                        </a:rPr>
                        <a:t>✔</a:t>
                      </a:r>
                      <a:endParaRPr lang="en-US" sz="11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endParaRPr lang="en-US" sz="11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endParaRPr lang="en-US" sz="11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latin typeface="Calibri"/>
                          <a:ea typeface="Calibri"/>
                          <a:cs typeface="Arial"/>
                        </a:rPr>
                        <a:t>Coffee shop</a:t>
                      </a:r>
                      <a:endParaRPr lang="en-US" sz="11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486"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latin typeface="Calibri"/>
                          <a:ea typeface="Calibri"/>
                          <a:cs typeface="Arial"/>
                        </a:rPr>
                        <a:t>% of total</a:t>
                      </a:r>
                      <a:endParaRPr lang="en-US" sz="11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latin typeface="Calibri"/>
                          <a:ea typeface="Calibri"/>
                          <a:cs typeface="Arial"/>
                        </a:rPr>
                        <a:t>75%</a:t>
                      </a:r>
                      <a:endParaRPr lang="en-US" sz="11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latin typeface="Calibri"/>
                          <a:ea typeface="Calibri"/>
                          <a:cs typeface="Arial"/>
                        </a:rPr>
                        <a:t>25%</a:t>
                      </a:r>
                      <a:endParaRPr lang="en-US" sz="11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latin typeface="Calibri"/>
                          <a:ea typeface="Calibri"/>
                          <a:cs typeface="Arial"/>
                        </a:rPr>
                        <a:t>50%</a:t>
                      </a:r>
                      <a:endParaRPr lang="en-US" sz="11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endParaRPr lang="en-US" sz="1100" b="1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124200" y="245060"/>
            <a:ext cx="5943600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Your algorithm must perform well on the training set before you can expect it to perform well on the dev/test sets.</a:t>
            </a:r>
          </a:p>
          <a:p>
            <a:endParaRPr lang="en-US" sz="1100" dirty="0" smtClean="0"/>
          </a:p>
          <a:p>
            <a:r>
              <a:rPr lang="en-US" sz="1100" dirty="0" smtClean="0"/>
              <a:t>Try error analysis on the training data, similar to error analysis on the Eyeball dev set. </a:t>
            </a:r>
          </a:p>
          <a:p>
            <a:r>
              <a:rPr lang="en-US" sz="1100" dirty="0" smtClean="0"/>
              <a:t>This can be useful if your algorithm has high bias (not fitting the training set well).</a:t>
            </a:r>
          </a:p>
          <a:p>
            <a:endParaRPr lang="en-US" sz="1100" dirty="0" smtClean="0"/>
          </a:p>
          <a:p>
            <a:r>
              <a:rPr lang="en-US" sz="1100" dirty="0" smtClean="0"/>
              <a:t>For example, in a speech recognition system</a:t>
            </a:r>
          </a:p>
          <a:p>
            <a:r>
              <a:rPr lang="en-US" sz="1100" dirty="0" smtClean="0"/>
              <a:t>If your system is not doing well on the training set, </a:t>
            </a:r>
          </a:p>
          <a:p>
            <a:r>
              <a:rPr lang="en-US" sz="1100" dirty="0" smtClean="0"/>
              <a:t>you might consider listening to a set of ~100 examples that the algorithm is doing poorly on </a:t>
            </a:r>
          </a:p>
          <a:p>
            <a:r>
              <a:rPr lang="en-US" sz="1100" dirty="0" smtClean="0"/>
              <a:t>to understand the major categories of training set errors. </a:t>
            </a:r>
          </a:p>
          <a:p>
            <a:endParaRPr lang="en-US" sz="1100" dirty="0" smtClean="0"/>
          </a:p>
          <a:p>
            <a:r>
              <a:rPr lang="en-US" sz="1100" dirty="0" smtClean="0"/>
              <a:t>In this example, you might realize that your algorithm is having a particularly hard time </a:t>
            </a:r>
          </a:p>
          <a:p>
            <a:r>
              <a:rPr lang="en-US" sz="1100" dirty="0" smtClean="0"/>
              <a:t>with training examples that have a lot of background noise. </a:t>
            </a:r>
          </a:p>
          <a:p>
            <a:r>
              <a:rPr lang="en-US" sz="1100" dirty="0" smtClean="0"/>
              <a:t>Thus, you might focus on techniques that allow it to better fit training examples with background noise.</a:t>
            </a:r>
            <a:endParaRPr lang="fa-IR" sz="1100" dirty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Bias and Variance</a:t>
            </a:r>
            <a:endParaRPr lang="en-US"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42</a:t>
            </a:fld>
            <a:endParaRPr/>
          </a:p>
        </p:txBody>
      </p:sp>
      <p:sp>
        <p:nvSpPr>
          <p:cNvPr id="4" name="Google Shape;305;p35"/>
          <p:cNvSpPr txBox="1">
            <a:spLocks/>
          </p:cNvSpPr>
          <p:nvPr/>
        </p:nvSpPr>
        <p:spPr>
          <a:xfrm>
            <a:off x="442400" y="1858950"/>
            <a:ext cx="24532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20- Bias and Variance: The two big sources of error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21- Examples of Bias and Variance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22- Comparing to the optimal error rate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23- Addressing Bias and Variance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24 Bias vs. Variance tradeoff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25- Techniques for reducing avoidable bias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26- Error analysis on the training set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27- Techniques for reducing variance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21028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0" y="70336"/>
            <a:ext cx="6096000" cy="4755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</a:rPr>
              <a:t>Techniques for reducing high variance:</a:t>
            </a:r>
          </a:p>
          <a:p>
            <a:endParaRPr lang="en-US" dirty="0" smtClean="0"/>
          </a:p>
          <a:p>
            <a:r>
              <a:rPr lang="en-US" b="1" dirty="0" smtClean="0"/>
              <a:t>• Add more training data​ </a:t>
            </a:r>
          </a:p>
          <a:p>
            <a:r>
              <a:rPr lang="en-US" b="1" dirty="0" smtClean="0"/>
              <a:t>   </a:t>
            </a:r>
            <a:r>
              <a:rPr lang="en-US" sz="1200" dirty="0" smtClean="0"/>
              <a:t>simplest and most reliable way to address variance</a:t>
            </a:r>
            <a:endParaRPr lang="en-US" dirty="0" smtClean="0"/>
          </a:p>
          <a:p>
            <a:endParaRPr lang="en-US" b="1" dirty="0" smtClean="0"/>
          </a:p>
          <a:p>
            <a:r>
              <a:rPr lang="en-US" b="1" dirty="0" smtClean="0"/>
              <a:t>• Add regularization​ (L2 regularization, L1 regularization, dropout)</a:t>
            </a:r>
          </a:p>
          <a:p>
            <a:r>
              <a:rPr lang="en-US" sz="1100" dirty="0" smtClean="0"/>
              <a:t>   reduces variance but increases bias.</a:t>
            </a:r>
          </a:p>
          <a:p>
            <a:endParaRPr lang="en-US" b="1" dirty="0" smtClean="0"/>
          </a:p>
          <a:p>
            <a:r>
              <a:rPr lang="en-US" b="1" dirty="0" smtClean="0"/>
              <a:t>• </a:t>
            </a:r>
            <a:r>
              <a:rPr lang="en-US" b="1" spc="-30" dirty="0" smtClean="0"/>
              <a:t>Add early stopping​ (stop gradient descent early, based on dev set error)</a:t>
            </a:r>
          </a:p>
          <a:p>
            <a:r>
              <a:rPr lang="en-US" sz="1100" dirty="0" smtClean="0"/>
              <a:t>   reduces variance but increases bias. behaves a lot like regularization methods.</a:t>
            </a:r>
            <a:r>
              <a:rPr lang="en-US" b="1" dirty="0" smtClean="0"/>
              <a:t> </a:t>
            </a:r>
          </a:p>
          <a:p>
            <a:endParaRPr lang="en-US" b="1" dirty="0" smtClean="0"/>
          </a:p>
          <a:p>
            <a:r>
              <a:rPr lang="en-US" b="1" dirty="0" smtClean="0"/>
              <a:t>• Feature selection to decrease number/type of input features </a:t>
            </a:r>
          </a:p>
          <a:p>
            <a:r>
              <a:rPr lang="en-US" sz="1100" dirty="0" smtClean="0"/>
              <a:t>   it might increase bias. When your training set is small, feature selection can be very useful.</a:t>
            </a:r>
          </a:p>
          <a:p>
            <a:endParaRPr lang="en-US" b="1" dirty="0" smtClean="0"/>
          </a:p>
          <a:p>
            <a:r>
              <a:rPr lang="en-US" b="1" dirty="0" smtClean="0"/>
              <a:t>• Decrease the model size ​(such as number of neurons/layers) </a:t>
            </a:r>
          </a:p>
          <a:p>
            <a:r>
              <a:rPr lang="en-US" sz="1100" dirty="0" smtClean="0"/>
              <a:t>   it might increase bias BUT Adding regularization usually gives better performance. </a:t>
            </a:r>
          </a:p>
          <a:p>
            <a:r>
              <a:rPr lang="en-US" sz="1100" dirty="0" smtClean="0"/>
              <a:t>   The advantage is reducing computational cost and speeding up.</a:t>
            </a:r>
          </a:p>
          <a:p>
            <a:endParaRPr lang="en-US" b="1" dirty="0" smtClean="0"/>
          </a:p>
          <a:p>
            <a:r>
              <a:rPr lang="en-US" b="1" dirty="0" smtClean="0">
                <a:solidFill>
                  <a:srgbClr val="0070C0"/>
                </a:solidFill>
              </a:rPr>
              <a:t>• Modify input features based on insights from error analysis​</a:t>
            </a:r>
          </a:p>
          <a:p>
            <a:r>
              <a:rPr lang="en-US" sz="1100" spc="-30" dirty="0" smtClean="0">
                <a:solidFill>
                  <a:srgbClr val="0070C0"/>
                </a:solidFill>
              </a:rPr>
              <a:t> error analysis inspires to create additional features, could increase variance; then use regularization, </a:t>
            </a:r>
            <a:r>
              <a:rPr lang="en-US" sz="1100" b="1" spc="-30" dirty="0" smtClean="0">
                <a:solidFill>
                  <a:srgbClr val="0070C0"/>
                </a:solidFill>
              </a:rPr>
              <a:t> </a:t>
            </a:r>
          </a:p>
          <a:p>
            <a:endParaRPr lang="en-US" b="1" dirty="0" smtClean="0"/>
          </a:p>
          <a:p>
            <a:r>
              <a:rPr lang="en-US" b="1" dirty="0" smtClean="0">
                <a:solidFill>
                  <a:srgbClr val="0070C0"/>
                </a:solidFill>
              </a:rPr>
              <a:t>• Modify model architecture to be more suitable for your problem </a:t>
            </a:r>
          </a:p>
          <a:p>
            <a:r>
              <a:rPr lang="en-US" sz="1100" dirty="0" smtClean="0">
                <a:solidFill>
                  <a:srgbClr val="0070C0"/>
                </a:solidFill>
              </a:rPr>
              <a:t>   This technique can affect both bias and variance.</a:t>
            </a: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43</a:t>
            </a:fld>
            <a:endParaRPr/>
          </a:p>
        </p:txBody>
      </p:sp>
      <p:sp>
        <p:nvSpPr>
          <p:cNvPr id="5" name="Google Shape;158;p21"/>
          <p:cNvSpPr txBox="1">
            <a:spLocks/>
          </p:cNvSpPr>
          <p:nvPr/>
        </p:nvSpPr>
        <p:spPr>
          <a:xfrm>
            <a:off x="2379400" y="1581150"/>
            <a:ext cx="4385100" cy="1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rgbClr val="294667"/>
              </a:buClr>
              <a:buSzPts val="1400"/>
            </a:pPr>
            <a:r>
              <a:rPr lang="en-US" sz="3600" b="1" dirty="0" smtClean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  <a:t>Learning </a:t>
            </a:r>
            <a:br>
              <a:rPr lang="en-US" sz="3600" b="1" dirty="0" smtClean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-US" sz="3600" b="1" dirty="0" smtClean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  <a:t>curves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00400" y="1581150"/>
            <a:ext cx="27432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200400" y="3420224"/>
            <a:ext cx="27432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Learning curves</a:t>
            </a:r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44</a:t>
            </a:fld>
            <a:endParaRPr/>
          </a:p>
        </p:txBody>
      </p:sp>
      <p:sp>
        <p:nvSpPr>
          <p:cNvPr id="4" name="Google Shape;305;p35"/>
          <p:cNvSpPr txBox="1">
            <a:spLocks/>
          </p:cNvSpPr>
          <p:nvPr/>
        </p:nvSpPr>
        <p:spPr>
          <a:xfrm>
            <a:off x="442400" y="1858950"/>
            <a:ext cx="24532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28- Diagnosing bias and variance: Learning curves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29- Plotting training error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30- Interpreting learning curves: High bias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31- Interpreting learning curves: Other cases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32- Plotting learning curves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0" y="600730"/>
            <a:ext cx="60960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-20" dirty="0" smtClean="0"/>
              <a:t>A learning curve plots dev set error against the number of training examples. </a:t>
            </a:r>
          </a:p>
          <a:p>
            <a:r>
              <a:rPr lang="en-US" dirty="0" smtClean="0"/>
              <a:t>To plot it, you would run your algorithm using different training set sizes (100, 200, 300, …, 1000 examples). </a:t>
            </a:r>
          </a:p>
          <a:p>
            <a:endParaRPr lang="en-US" dirty="0" smtClean="0"/>
          </a:p>
          <a:p>
            <a:r>
              <a:rPr lang="en-US" dirty="0" smtClean="0"/>
              <a:t>Then plot how dev set error varies with the training set size. </a:t>
            </a:r>
            <a:endParaRPr lang="fa-IR" dirty="0"/>
          </a:p>
        </p:txBody>
      </p:sp>
      <p:pic>
        <p:nvPicPr>
          <p:cNvPr id="6" name="Picture 5" descr="a(6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124730"/>
            <a:ext cx="3395093" cy="199505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00400" y="4410730"/>
            <a:ext cx="5791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As the training set size increases, the dev set error should decrease.</a:t>
            </a:r>
          </a:p>
          <a:p>
            <a:endParaRPr lang="en-US" dirty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8"/>
          <p:cNvSpPr txBox="1">
            <a:spLocks noGrp="1"/>
          </p:cNvSpPr>
          <p:nvPr>
            <p:ph type="body" idx="4294967295"/>
          </p:nvPr>
        </p:nvSpPr>
        <p:spPr>
          <a:xfrm>
            <a:off x="3048000" y="57150"/>
            <a:ext cx="5943600" cy="20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We often have some “</a:t>
            </a:r>
            <a:r>
              <a:rPr lang="en-US" sz="1200" b="1" dirty="0" smtClean="0">
                <a:solidFill>
                  <a:srgbClr val="FFFFFF"/>
                </a:solidFill>
              </a:rPr>
              <a:t>desired error rate</a:t>
            </a:r>
            <a:r>
              <a:rPr lang="en-US" sz="1200" dirty="0" smtClean="0">
                <a:solidFill>
                  <a:srgbClr val="FFFFFF"/>
                </a:solidFill>
              </a:rPr>
              <a:t>”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that we hope our learning algorithm will eventually achieve. 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1200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For example: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• If we hope for human-level performance, then it could be the “desired error rate.”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• If our learning algorithm serves some product (cat pictures), we have an intuition about level of great performance.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• If you have worked on a application for a long time, you have intuition about how much more progress you can make.</a:t>
            </a:r>
            <a:endParaRPr sz="1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8" name="Google Shape;328;p38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45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457200" y="1581150"/>
            <a:ext cx="6858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7" name="Picture 6" descr="a(6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666750"/>
            <a:ext cx="2334128" cy="1371600"/>
          </a:xfrm>
          <a:prstGeom prst="rect">
            <a:avLst/>
          </a:prstGeom>
        </p:spPr>
      </p:pic>
      <p:pic>
        <p:nvPicPr>
          <p:cNvPr id="8" name="Picture 7" descr="a(7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66750"/>
            <a:ext cx="2851012" cy="13716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48000" y="2114550"/>
            <a:ext cx="6019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Add the desired level of performance to your learning curve,</a:t>
            </a:r>
          </a:p>
          <a:p>
            <a:r>
              <a:rPr lang="en-US" sz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 can </a:t>
            </a:r>
            <a:r>
              <a:rPr lang="en-US" sz="1200" u="sng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visually extrapolate</a:t>
            </a:r>
            <a:r>
              <a:rPr lang="en-US" sz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the red “dev error” curve to guess how much closer you could get to the desired level of performance by </a:t>
            </a:r>
            <a:r>
              <a:rPr lang="en-US" sz="1200" u="sng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adding more data</a:t>
            </a:r>
            <a:r>
              <a:rPr lang="en-US" sz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</a:p>
          <a:p>
            <a:endParaRPr lang="en-US" sz="1200" dirty="0" smtClean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en-US" sz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 the example, it looks plausible that doubling the training set size might allow you to reach the desired performance.</a:t>
            </a:r>
            <a:endParaRPr lang="fa-IR" sz="1200" dirty="0" smtClean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0" y="3562350"/>
            <a:ext cx="6096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But</a:t>
            </a:r>
            <a:r>
              <a:rPr lang="en-US" sz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if the dev error curve has flattened out, </a:t>
            </a:r>
          </a:p>
          <a:p>
            <a:r>
              <a:rPr lang="en-US" sz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then you can immediately tell that adding more data won’t get you to your goal.</a:t>
            </a:r>
          </a:p>
          <a:p>
            <a:endParaRPr lang="en-US" sz="1200" dirty="0" smtClean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endParaRPr lang="en-US" sz="1200" dirty="0" smtClean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en-US" sz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Looking at the learning curve might therefore help you avoid spending months collecting twice as much training data, only to realize it does not help.</a:t>
            </a:r>
            <a:endParaRPr lang="fa-IR" sz="1200" dirty="0" smtClean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" name="Picture 10" descr="a(1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028950"/>
            <a:ext cx="2856338" cy="137160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" grpId="0"/>
      <p:bldP spid="9" grpId="0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(9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042" y="2800350"/>
            <a:ext cx="3842158" cy="1828800"/>
          </a:xfrm>
          <a:prstGeom prst="rect">
            <a:avLst/>
          </a:prstGeom>
        </p:spPr>
      </p:pic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Learning curves</a:t>
            </a:r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46</a:t>
            </a:fld>
            <a:endParaRPr/>
          </a:p>
        </p:txBody>
      </p:sp>
      <p:sp>
        <p:nvSpPr>
          <p:cNvPr id="4" name="Google Shape;305;p35"/>
          <p:cNvSpPr txBox="1">
            <a:spLocks/>
          </p:cNvSpPr>
          <p:nvPr/>
        </p:nvSpPr>
        <p:spPr>
          <a:xfrm>
            <a:off x="442400" y="1858950"/>
            <a:ext cx="24532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28- Diagnosing bias and variance: Learning curves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29- Plotting training error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30- Interpreting learning curves: High bias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31- Interpreting learning curves: Other cases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32- Plotting learning curves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0" y="0"/>
            <a:ext cx="60960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chemeClr val="accent5">
                    <a:lumMod val="75000"/>
                  </a:schemeClr>
                </a:solidFill>
              </a:rPr>
              <a:t>as the training set size grows:</a:t>
            </a:r>
          </a:p>
          <a:p>
            <a:r>
              <a:rPr lang="en-US" sz="1100" dirty="0" smtClean="0">
                <a:solidFill>
                  <a:schemeClr val="accent5">
                    <a:lumMod val="75000"/>
                  </a:schemeClr>
                </a:solidFill>
              </a:rPr>
              <a:t>1- dev set (and test set) error should decrease </a:t>
            </a:r>
          </a:p>
          <a:p>
            <a:r>
              <a:rPr lang="en-US" sz="1100" dirty="0" smtClean="0">
                <a:solidFill>
                  <a:schemeClr val="accent5">
                    <a:lumMod val="75000"/>
                  </a:schemeClr>
                </a:solidFill>
              </a:rPr>
              <a:t>2- But training set error usually increases </a:t>
            </a:r>
          </a:p>
          <a:p>
            <a:endParaRPr lang="en-US" sz="1100" dirty="0" smtClean="0"/>
          </a:p>
          <a:p>
            <a:r>
              <a:rPr lang="en-US" sz="1100" b="1" dirty="0" smtClean="0">
                <a:solidFill>
                  <a:schemeClr val="accent2">
                    <a:lumMod val="75000"/>
                  </a:schemeClr>
                </a:solidFill>
              </a:rPr>
              <a:t>Suppose your training set has only 2 examples:</a:t>
            </a:r>
          </a:p>
          <a:p>
            <a:r>
              <a:rPr lang="en-US" sz="1100" dirty="0" smtClean="0"/>
              <a:t>One cat image and one non-cat image. </a:t>
            </a:r>
          </a:p>
          <a:p>
            <a:r>
              <a:rPr lang="en-US" sz="1100" dirty="0" smtClean="0"/>
              <a:t>It is easy for the learning algorithms to “memorize” examples and get 0% training set error. </a:t>
            </a:r>
          </a:p>
          <a:p>
            <a:endParaRPr lang="en-US" sz="1100" dirty="0" smtClean="0"/>
          </a:p>
          <a:p>
            <a:r>
              <a:rPr lang="en-US" sz="1100" b="1" dirty="0" smtClean="0">
                <a:solidFill>
                  <a:schemeClr val="accent2">
                    <a:lumMod val="75000"/>
                  </a:schemeClr>
                </a:solidFill>
              </a:rPr>
              <a:t>Now suppose your training set has 100 examples: </a:t>
            </a:r>
          </a:p>
          <a:p>
            <a:r>
              <a:rPr lang="en-US" sz="1100" dirty="0" smtClean="0"/>
              <a:t>Perhaps even a few examples are mislabeled, or ambiguous—some images are very blurry.</a:t>
            </a:r>
          </a:p>
          <a:p>
            <a:r>
              <a:rPr lang="en-US" sz="1100" dirty="0" smtClean="0"/>
              <a:t>Perhaps the learning algorithm can still “memorize” most of the training set, </a:t>
            </a:r>
          </a:p>
          <a:p>
            <a:r>
              <a:rPr lang="en-US" sz="1100" dirty="0" smtClean="0"/>
              <a:t>but it is harder to obtain 100% accuracy. </a:t>
            </a:r>
          </a:p>
          <a:p>
            <a:endParaRPr lang="en-US" sz="1100" dirty="0" smtClean="0"/>
          </a:p>
          <a:p>
            <a:r>
              <a:rPr lang="en-US" sz="1100" b="1" dirty="0" smtClean="0">
                <a:solidFill>
                  <a:schemeClr val="accent2">
                    <a:lumMod val="75000"/>
                  </a:schemeClr>
                </a:solidFill>
              </a:rPr>
              <a:t>Finally, suppose your training set has 10,000 examples. </a:t>
            </a:r>
          </a:p>
          <a:p>
            <a:r>
              <a:rPr lang="en-US" sz="1100" dirty="0" smtClean="0"/>
              <a:t>In this case, it becomes even harder for the algorithm to perfectly fit all 10,000 examples. </a:t>
            </a:r>
          </a:p>
          <a:p>
            <a:r>
              <a:rPr lang="en-US" sz="1100" dirty="0" smtClean="0"/>
              <a:t>Thus, your learning algorithm will do even worse on this training set.</a:t>
            </a:r>
            <a:endParaRPr lang="en-US" sz="1100" dirty="0"/>
          </a:p>
        </p:txBody>
      </p:sp>
      <p:sp>
        <p:nvSpPr>
          <p:cNvPr id="7" name="Rectangle 6"/>
          <p:cNvSpPr/>
          <p:nvPr/>
        </p:nvSpPr>
        <p:spPr>
          <a:xfrm>
            <a:off x="3048000" y="4686240"/>
            <a:ext cx="5791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algorithm usually does better on the training set than on the dev set</a:t>
            </a:r>
          </a:p>
          <a:p>
            <a:r>
              <a:rPr lang="en-US" sz="1100" dirty="0" smtClean="0"/>
              <a:t>thus the red dev error curve usually lies strictly above the blue training error curve.</a:t>
            </a:r>
            <a:endParaRPr lang="fa-IR" sz="1100" dirty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900" decel="100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000"/>
                            </p:stCondLst>
                            <p:childTnLst>
                              <p:par>
                                <p:cTn id="6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900" decel="100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0"/>
                            </p:stCondLst>
                            <p:childTnLst>
                              <p:par>
                                <p:cTn id="7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900" decel="100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1000"/>
                            </p:stCondLst>
                            <p:childTnLst>
                              <p:par>
                                <p:cTn id="8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900" decel="100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000"/>
                            </p:stCondLst>
                            <p:childTnLst>
                              <p:par>
                                <p:cTn id="8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900" decel="1000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3000"/>
                            </p:stCondLst>
                            <p:childTnLst>
                              <p:par>
                                <p:cTn id="9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3500"/>
                            </p:stCondLst>
                            <p:childTnLst>
                              <p:par>
                                <p:cTn id="10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(2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293" y="1498"/>
            <a:ext cx="3637307" cy="1737360"/>
          </a:xfrm>
          <a:prstGeom prst="rect">
            <a:avLst/>
          </a:prstGeom>
        </p:spPr>
      </p:pic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Learning curves</a:t>
            </a:r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47</a:t>
            </a:fld>
            <a:endParaRPr/>
          </a:p>
        </p:txBody>
      </p:sp>
      <p:sp>
        <p:nvSpPr>
          <p:cNvPr id="4" name="Google Shape;305;p35"/>
          <p:cNvSpPr txBox="1">
            <a:spLocks/>
          </p:cNvSpPr>
          <p:nvPr/>
        </p:nvSpPr>
        <p:spPr>
          <a:xfrm>
            <a:off x="442400" y="1858950"/>
            <a:ext cx="24532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28- Diagnosing bias and variance: Learning curves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29- Plotting training error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30- Interpreting learning curves: High bias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31- Interpreting learning curves: Other cases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32- Plotting learning curves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0" y="1870829"/>
            <a:ext cx="6096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Suppose your learning curves looks like above,</a:t>
            </a:r>
          </a:p>
          <a:p>
            <a:r>
              <a:rPr lang="en-US" sz="1100" dirty="0" smtClean="0"/>
              <a:t>Now, you can be sure that adding more data will not be sufficient. </a:t>
            </a:r>
            <a:r>
              <a:rPr lang="en-US" sz="1100" b="1" dirty="0" smtClean="0"/>
              <a:t>Why?</a:t>
            </a:r>
            <a:r>
              <a:rPr lang="en-US" sz="1100" dirty="0" smtClean="0"/>
              <a:t> </a:t>
            </a:r>
          </a:p>
          <a:p>
            <a:r>
              <a:rPr lang="en-US" sz="1100" dirty="0" smtClean="0">
                <a:solidFill>
                  <a:schemeClr val="accent5">
                    <a:lumMod val="75000"/>
                  </a:schemeClr>
                </a:solidFill>
              </a:rPr>
              <a:t>• As we add more training data, training error can only get worse. </a:t>
            </a:r>
          </a:p>
          <a:p>
            <a:r>
              <a:rPr lang="en-US" sz="1100" dirty="0" smtClean="0">
                <a:solidFill>
                  <a:schemeClr val="accent5">
                    <a:lumMod val="75000"/>
                  </a:schemeClr>
                </a:solidFill>
              </a:rPr>
              <a:t>Thus, the blue training error curve can only stay the same or go higher, </a:t>
            </a:r>
          </a:p>
          <a:p>
            <a:r>
              <a:rPr lang="en-US" sz="1100" dirty="0" smtClean="0">
                <a:solidFill>
                  <a:schemeClr val="accent5">
                    <a:lumMod val="75000"/>
                  </a:schemeClr>
                </a:solidFill>
              </a:rPr>
              <a:t>and thus it can only get further away from the level of desired performance.</a:t>
            </a:r>
          </a:p>
          <a:p>
            <a:r>
              <a:rPr lang="en-US" sz="1100" dirty="0" smtClean="0">
                <a:solidFill>
                  <a:schemeClr val="accent2">
                    <a:lumMod val="75000"/>
                  </a:schemeClr>
                </a:solidFill>
              </a:rPr>
              <a:t>• The red dev error curve is usually higher than the blue training error. </a:t>
            </a:r>
          </a:p>
          <a:p>
            <a:r>
              <a:rPr lang="en-US" sz="1100" dirty="0" smtClean="0">
                <a:solidFill>
                  <a:schemeClr val="accent2">
                    <a:lumMod val="75000"/>
                  </a:schemeClr>
                </a:solidFill>
              </a:rPr>
              <a:t>Thus, there’s almost no way that adding more data would allow the red dev error curve </a:t>
            </a:r>
          </a:p>
          <a:p>
            <a:r>
              <a:rPr lang="en-US" sz="1100" dirty="0" smtClean="0">
                <a:solidFill>
                  <a:schemeClr val="accent2">
                    <a:lumMod val="75000"/>
                  </a:schemeClr>
                </a:solidFill>
              </a:rPr>
              <a:t>to drop down to the desired level of performance </a:t>
            </a:r>
          </a:p>
          <a:p>
            <a:r>
              <a:rPr lang="en-US" sz="1100" dirty="0" smtClean="0">
                <a:solidFill>
                  <a:schemeClr val="accent2">
                    <a:lumMod val="75000"/>
                  </a:schemeClr>
                </a:solidFill>
              </a:rPr>
              <a:t>when even the training error is higher than the desired level of performance.</a:t>
            </a:r>
            <a:endParaRPr lang="en-US" sz="1100" dirty="0" smtClean="0"/>
          </a:p>
          <a:p>
            <a:endParaRPr lang="en-US" sz="1100" dirty="0" smtClean="0"/>
          </a:p>
          <a:p>
            <a:pPr algn="l"/>
            <a:r>
              <a:rPr lang="en-US" sz="1100" dirty="0" smtClean="0"/>
              <a:t>Suppose that the </a:t>
            </a:r>
            <a:r>
              <a:rPr lang="en-US" sz="1100" u="sng" dirty="0" smtClean="0"/>
              <a:t>desired performance</a:t>
            </a:r>
            <a:r>
              <a:rPr lang="en-US" sz="1100" dirty="0" smtClean="0"/>
              <a:t> is our estimate of the </a:t>
            </a:r>
            <a:r>
              <a:rPr lang="en-US" sz="1100" u="sng" dirty="0" smtClean="0"/>
              <a:t>optimal error rate</a:t>
            </a:r>
            <a:r>
              <a:rPr lang="en-US" sz="1100" dirty="0" smtClean="0"/>
              <a:t>. </a:t>
            </a:r>
          </a:p>
          <a:p>
            <a:r>
              <a:rPr lang="en-US" sz="1100" dirty="0" smtClean="0"/>
              <a:t>Then the figure above is the standard example of </a:t>
            </a:r>
          </a:p>
          <a:p>
            <a:r>
              <a:rPr lang="en-US" sz="1100" dirty="0" smtClean="0"/>
              <a:t>what a learning curve with </a:t>
            </a:r>
            <a:r>
              <a:rPr lang="en-US" sz="1100" b="1" dirty="0" smtClean="0"/>
              <a:t>high avoidable bias</a:t>
            </a:r>
            <a:r>
              <a:rPr lang="en-US" sz="1100" dirty="0" smtClean="0"/>
              <a:t> looks like: </a:t>
            </a:r>
          </a:p>
          <a:p>
            <a:r>
              <a:rPr lang="en-US" sz="1100" dirty="0" smtClean="0"/>
              <a:t>At the largest training set size (all the training data we have)</a:t>
            </a:r>
          </a:p>
          <a:p>
            <a:r>
              <a:rPr lang="en-US" sz="1100" dirty="0" smtClean="0"/>
              <a:t>there is a large gap between the training error and the desired performance, </a:t>
            </a:r>
          </a:p>
          <a:p>
            <a:r>
              <a:rPr lang="en-US" sz="1100" dirty="0" smtClean="0"/>
              <a:t>indicating </a:t>
            </a:r>
            <a:r>
              <a:rPr lang="en-US" sz="1100" b="1" dirty="0" smtClean="0">
                <a:solidFill>
                  <a:srgbClr val="FF0000"/>
                </a:solidFill>
              </a:rPr>
              <a:t>large avoidable bias</a:t>
            </a:r>
            <a:r>
              <a:rPr lang="en-US" sz="1100" dirty="0" smtClean="0"/>
              <a:t>.</a:t>
            </a:r>
          </a:p>
          <a:p>
            <a:r>
              <a:rPr lang="en-US" sz="1100" dirty="0" smtClean="0"/>
              <a:t>Furthermore, the gap between the training and dev curves is small, </a:t>
            </a:r>
          </a:p>
          <a:p>
            <a:r>
              <a:rPr lang="en-US" sz="1100" dirty="0" smtClean="0"/>
              <a:t>indicating </a:t>
            </a:r>
            <a:r>
              <a:rPr lang="en-US" sz="1100" b="1" dirty="0" smtClean="0">
                <a:solidFill>
                  <a:srgbClr val="FF0000"/>
                </a:solidFill>
              </a:rPr>
              <a:t>small variance</a:t>
            </a:r>
            <a:r>
              <a:rPr lang="en-US" sz="1100" dirty="0" smtClean="0"/>
              <a:t>.</a:t>
            </a: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>
            <a:spLocks noGrp="1"/>
          </p:cNvSpPr>
          <p:nvPr>
            <p:ph type="body" idx="1"/>
          </p:nvPr>
        </p:nvSpPr>
        <p:spPr>
          <a:xfrm>
            <a:off x="335622" y="971550"/>
            <a:ext cx="8442075" cy="33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1600" dirty="0" smtClean="0"/>
              <a:t>1- Examining both dev error and training error curves </a:t>
            </a:r>
            <a:r>
              <a:rPr lang="en-US" sz="1600" u="sng" dirty="0" smtClean="0">
                <a:solidFill>
                  <a:srgbClr val="FFC000"/>
                </a:solidFill>
              </a:rPr>
              <a:t>on the same plot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600" dirty="0" smtClean="0"/>
              <a:t>allows us to more confidently extrapolate the curves.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1600" dirty="0" smtClean="0"/>
          </a:p>
          <a:p>
            <a:pPr marL="0" lvl="0" indent="0">
              <a:spcBef>
                <a:spcPts val="0"/>
              </a:spcBef>
              <a:buNone/>
            </a:pPr>
            <a:endParaRPr lang="en-US" sz="1600" dirty="0" smtClean="0"/>
          </a:p>
          <a:p>
            <a:pPr marL="0" lvl="0" indent="0">
              <a:spcBef>
                <a:spcPts val="0"/>
              </a:spcBef>
              <a:buNone/>
            </a:pPr>
            <a:endParaRPr lang="en-US" sz="1600" dirty="0" smtClean="0"/>
          </a:p>
          <a:p>
            <a:pPr marL="0" lvl="0" indent="0">
              <a:spcBef>
                <a:spcPts val="0"/>
              </a:spcBef>
              <a:buNone/>
            </a:pPr>
            <a:endParaRPr lang="en-US" sz="1600" dirty="0" smtClean="0"/>
          </a:p>
          <a:p>
            <a:pPr marL="0" lvl="0" indent="0">
              <a:spcBef>
                <a:spcPts val="0"/>
              </a:spcBef>
              <a:buNone/>
            </a:pPr>
            <a:endParaRPr lang="en-US" sz="1600" dirty="0" smtClean="0"/>
          </a:p>
          <a:p>
            <a:pPr marL="0" lvl="0" indent="0">
              <a:spcBef>
                <a:spcPts val="0"/>
              </a:spcBef>
              <a:buNone/>
            </a:pPr>
            <a:endParaRPr lang="en-US" sz="1600" dirty="0" smtClean="0"/>
          </a:p>
          <a:p>
            <a:pPr marL="0" lvl="0" indent="0">
              <a:spcBef>
                <a:spcPts val="0"/>
              </a:spcBef>
              <a:buNone/>
            </a:pPr>
            <a:r>
              <a:rPr lang="en-US" sz="1600" spc="-50" dirty="0" smtClean="0"/>
              <a:t>2- We are measuring training and dev set error only at the </a:t>
            </a:r>
            <a:r>
              <a:rPr lang="en-US" sz="1600" u="sng" spc="-50" dirty="0" smtClean="0">
                <a:solidFill>
                  <a:srgbClr val="FFC000"/>
                </a:solidFill>
              </a:rPr>
              <a:t>rightmost point of this plot</a:t>
            </a:r>
            <a:r>
              <a:rPr lang="en-US" sz="1600" spc="-50" dirty="0" smtClean="0"/>
              <a:t>,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600" dirty="0" smtClean="0"/>
              <a:t>which corresponds to using all the available training data.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600" dirty="0" smtClean="0"/>
              <a:t>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600" dirty="0" smtClean="0"/>
              <a:t>Plotting the full learning curve gives us a more comprehensive picture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600" dirty="0" smtClean="0"/>
              <a:t>of the algorithms’ performance on different training set sizes.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1600" dirty="0"/>
          </a:p>
        </p:txBody>
      </p:sp>
      <p:sp>
        <p:nvSpPr>
          <p:cNvPr id="140" name="Google Shape;140;p19"/>
          <p:cNvSpPr txBox="1">
            <a:spLocks noGrp="1"/>
          </p:cNvSpPr>
          <p:nvPr>
            <p:ph type="sldNum" idx="12"/>
          </p:nvPr>
        </p:nvSpPr>
        <p:spPr>
          <a:xfrm>
            <a:off x="265275" y="4607475"/>
            <a:ext cx="86169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48</a:t>
            </a:fld>
            <a:endParaRPr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1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1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(3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044" y="22046"/>
            <a:ext cx="3210893" cy="1554480"/>
          </a:xfrm>
          <a:prstGeom prst="rect">
            <a:avLst/>
          </a:prstGeom>
        </p:spPr>
      </p:pic>
      <p:pic>
        <p:nvPicPr>
          <p:cNvPr id="8" name="Picture 7" descr="a(10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340" y="2612846"/>
            <a:ext cx="3004218" cy="1554480"/>
          </a:xfrm>
          <a:prstGeom prst="rect">
            <a:avLst/>
          </a:prstGeom>
        </p:spPr>
      </p:pic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Learning curves</a:t>
            </a:r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49</a:t>
            </a:fld>
            <a:endParaRPr/>
          </a:p>
        </p:txBody>
      </p:sp>
      <p:sp>
        <p:nvSpPr>
          <p:cNvPr id="4" name="Google Shape;305;p35"/>
          <p:cNvSpPr txBox="1">
            <a:spLocks/>
          </p:cNvSpPr>
          <p:nvPr/>
        </p:nvSpPr>
        <p:spPr>
          <a:xfrm>
            <a:off x="442400" y="1858950"/>
            <a:ext cx="24532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28- Diagnosing bias and variance: Learning curves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29- Plotting training error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30- Interpreting learning curves: High bias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31- Interpreting learning curves: Other cases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32- Plotting learning curves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0" y="1339155"/>
            <a:ext cx="57912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Consider this learning curve:</a:t>
            </a:r>
          </a:p>
          <a:p>
            <a:r>
              <a:rPr lang="en-US" dirty="0" smtClean="0"/>
              <a:t>The blue training error curve is relatively low, </a:t>
            </a:r>
          </a:p>
          <a:p>
            <a:r>
              <a:rPr lang="en-US" dirty="0" smtClean="0"/>
              <a:t>and the red dev error curve is much higher.</a:t>
            </a:r>
          </a:p>
          <a:p>
            <a:r>
              <a:rPr lang="en-US" dirty="0" smtClean="0"/>
              <a:t>Thus, the </a:t>
            </a:r>
            <a:r>
              <a:rPr lang="en-US" b="1" dirty="0" smtClean="0">
                <a:solidFill>
                  <a:srgbClr val="FF0000"/>
                </a:solidFill>
              </a:rPr>
              <a:t>bias is small</a:t>
            </a:r>
            <a:r>
              <a:rPr lang="en-US" dirty="0" smtClean="0"/>
              <a:t>, but the </a:t>
            </a:r>
            <a:r>
              <a:rPr lang="en-US" b="1" dirty="0" smtClean="0">
                <a:solidFill>
                  <a:srgbClr val="FF0000"/>
                </a:solidFill>
              </a:rPr>
              <a:t>variance is large</a:t>
            </a:r>
            <a:r>
              <a:rPr lang="en-US" dirty="0" smtClean="0"/>
              <a:t>. </a:t>
            </a:r>
          </a:p>
          <a:p>
            <a:r>
              <a:rPr lang="en-US" dirty="0" smtClean="0"/>
              <a:t>Adding more training data will probably help close the gap </a:t>
            </a:r>
          </a:p>
          <a:p>
            <a:r>
              <a:rPr lang="en-US" dirty="0" smtClean="0"/>
              <a:t>between dev error and training error.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48000" y="3701355"/>
            <a:ext cx="6019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Now, consider this:</a:t>
            </a:r>
          </a:p>
          <a:p>
            <a:r>
              <a:rPr lang="en-US" dirty="0" smtClean="0"/>
              <a:t>The training error is large  </a:t>
            </a:r>
          </a:p>
          <a:p>
            <a:r>
              <a:rPr lang="en-US" dirty="0" smtClean="0"/>
              <a:t>and it is much higher than the desired level of performance. </a:t>
            </a:r>
          </a:p>
          <a:p>
            <a:r>
              <a:rPr lang="en-US" dirty="0" smtClean="0"/>
              <a:t>The dev error is also much larger than the training error. </a:t>
            </a:r>
          </a:p>
          <a:p>
            <a:r>
              <a:rPr lang="en-US" dirty="0" smtClean="0"/>
              <a:t>Thus, you have </a:t>
            </a:r>
            <a:r>
              <a:rPr lang="en-US" b="1" dirty="0" smtClean="0">
                <a:solidFill>
                  <a:srgbClr val="FF0000"/>
                </a:solidFill>
              </a:rPr>
              <a:t>significant bias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rgbClr val="FF0000"/>
                </a:solidFill>
              </a:rPr>
              <a:t>significant variance</a:t>
            </a:r>
            <a:r>
              <a:rPr lang="en-US" dirty="0" smtClean="0"/>
              <a:t>. </a:t>
            </a:r>
          </a:p>
          <a:p>
            <a:r>
              <a:rPr lang="en-US" dirty="0" smtClean="0"/>
              <a:t>You will have to find a way to reduce both bias and variance.</a:t>
            </a:r>
            <a:endParaRPr lang="en-US" dirty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  <p:sp>
        <p:nvSpPr>
          <p:cNvPr id="4" name="Google Shape;305;p35"/>
          <p:cNvSpPr txBox="1">
            <a:spLocks/>
          </p:cNvSpPr>
          <p:nvPr/>
        </p:nvSpPr>
        <p:spPr>
          <a:xfrm>
            <a:off x="442400" y="1858950"/>
            <a:ext cx="24532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1- Why Machine Learning Strategy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2- How to use this book to help your team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3- Prerequisites and Notation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4- Scale drives machine learning progress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52800" y="285750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supervised learning​: </a:t>
            </a:r>
          </a:p>
          <a:p>
            <a:r>
              <a:rPr lang="en-US" dirty="0" smtClean="0"/>
              <a:t>learning a function that maps from x to y</a:t>
            </a:r>
          </a:p>
          <a:p>
            <a:r>
              <a:rPr lang="en-US" dirty="0" smtClean="0"/>
              <a:t>using labeled training examples 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b="1" dirty="0" smtClean="0"/>
              <a:t>Supervised learning algorithms:</a:t>
            </a:r>
          </a:p>
          <a:p>
            <a:r>
              <a:rPr lang="en-US" dirty="0" smtClean="0"/>
              <a:t>linear regression</a:t>
            </a:r>
          </a:p>
          <a:p>
            <a:r>
              <a:rPr lang="en-US" dirty="0" smtClean="0"/>
              <a:t>logistic regression</a:t>
            </a:r>
          </a:p>
          <a:p>
            <a:r>
              <a:rPr lang="en-US" dirty="0" smtClean="0"/>
              <a:t>neural networks</a:t>
            </a:r>
            <a:endParaRPr lang="fa-IR" dirty="0"/>
          </a:p>
        </p:txBody>
      </p:sp>
      <p:pic>
        <p:nvPicPr>
          <p:cNvPr id="6" name="Picture 5" descr="A9RB72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266950"/>
            <a:ext cx="4189928" cy="24688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01784" y="4748540"/>
            <a:ext cx="124745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/>
              <a:t>http://ml-class.org</a:t>
            </a:r>
            <a:endParaRPr lang="fa-IR" sz="1050" dirty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Learning curves</a:t>
            </a:r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50</a:t>
            </a:fld>
            <a:endParaRPr/>
          </a:p>
        </p:txBody>
      </p:sp>
      <p:sp>
        <p:nvSpPr>
          <p:cNvPr id="4" name="Google Shape;305;p35"/>
          <p:cNvSpPr txBox="1">
            <a:spLocks/>
          </p:cNvSpPr>
          <p:nvPr/>
        </p:nvSpPr>
        <p:spPr>
          <a:xfrm>
            <a:off x="442400" y="1858950"/>
            <a:ext cx="24532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28- Diagnosing bias and variance: Learning curves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29- Plotting training error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30- Interpreting learning curves: High bias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31- Interpreting learning curves: Other cases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32- Plotting learning curves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21028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0" y="0"/>
            <a:ext cx="6096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Suppose you have a very small training set (100 examples). </a:t>
            </a:r>
          </a:p>
          <a:p>
            <a:r>
              <a:rPr lang="en-US" sz="1200" dirty="0" smtClean="0"/>
              <a:t>You train your algorithm using a randomly chosen subset of 10 examples, </a:t>
            </a:r>
          </a:p>
          <a:p>
            <a:r>
              <a:rPr lang="en-US" sz="1200" dirty="0" smtClean="0"/>
              <a:t>then 20 examples, then 30, up to 100, </a:t>
            </a:r>
          </a:p>
          <a:p>
            <a:r>
              <a:rPr lang="en-US" sz="1200" dirty="0" smtClean="0"/>
              <a:t>increasing the number of examples by intervals of ten. </a:t>
            </a:r>
          </a:p>
          <a:p>
            <a:endParaRPr lang="en-US" sz="1200" dirty="0" smtClean="0"/>
          </a:p>
          <a:p>
            <a:r>
              <a:rPr lang="en-US" sz="1200" dirty="0" smtClean="0"/>
              <a:t>After you plot your learning curve, you might find that the curve looks noisy </a:t>
            </a:r>
          </a:p>
          <a:p>
            <a:r>
              <a:rPr lang="en-US" sz="1200" dirty="0" smtClean="0"/>
              <a:t>(meaning that the values are higher/lower than expected) </a:t>
            </a:r>
          </a:p>
          <a:p>
            <a:r>
              <a:rPr lang="en-US" sz="1200" dirty="0" smtClean="0"/>
              <a:t>at the smaller training set sizes.</a:t>
            </a:r>
          </a:p>
          <a:p>
            <a:endParaRPr lang="en-US" sz="1200" dirty="0" smtClean="0"/>
          </a:p>
          <a:p>
            <a:r>
              <a:rPr lang="en-US" sz="1200" dirty="0" smtClean="0"/>
              <a:t>When training on just 10 randomly chosen examples, </a:t>
            </a:r>
          </a:p>
          <a:p>
            <a:r>
              <a:rPr lang="en-US" sz="1200" dirty="0" smtClean="0"/>
              <a:t>you might be </a:t>
            </a:r>
            <a:r>
              <a:rPr lang="en-US" sz="1200" b="1" dirty="0" smtClean="0"/>
              <a:t>unlucky </a:t>
            </a:r>
            <a:r>
              <a:rPr lang="en-US" sz="1200" dirty="0" smtClean="0"/>
              <a:t>and have a particularly “bad” training set, </a:t>
            </a:r>
          </a:p>
          <a:p>
            <a:r>
              <a:rPr lang="en-US" sz="1200" dirty="0" smtClean="0"/>
              <a:t>such as one with many ambiguous/mislabeled examples. </a:t>
            </a:r>
          </a:p>
          <a:p>
            <a:r>
              <a:rPr lang="en-US" sz="1200" dirty="0" smtClean="0"/>
              <a:t>Or, you might get </a:t>
            </a:r>
            <a:r>
              <a:rPr lang="en-US" sz="1200" b="1" dirty="0" smtClean="0"/>
              <a:t>lucky</a:t>
            </a:r>
            <a:r>
              <a:rPr lang="en-US" sz="1200" dirty="0" smtClean="0"/>
              <a:t> and get a particularly “good” training set. </a:t>
            </a:r>
          </a:p>
          <a:p>
            <a:endParaRPr lang="en-US" sz="1200" dirty="0" smtClean="0"/>
          </a:p>
          <a:p>
            <a:r>
              <a:rPr lang="en-US" sz="1200" dirty="0" smtClean="0"/>
              <a:t>Having a small training set means that </a:t>
            </a:r>
          </a:p>
          <a:p>
            <a:r>
              <a:rPr lang="en-US" sz="1200" dirty="0" smtClean="0"/>
              <a:t>the dev and training errors may </a:t>
            </a:r>
            <a:r>
              <a:rPr lang="en-US" sz="1200" b="1" u="sng" dirty="0" smtClean="0">
                <a:solidFill>
                  <a:srgbClr val="0070C0"/>
                </a:solidFill>
              </a:rPr>
              <a:t>randomly fluctuate</a:t>
            </a:r>
            <a:r>
              <a:rPr lang="en-US" sz="1200" b="1" dirty="0" smtClean="0">
                <a:solidFill>
                  <a:schemeClr val="accent4">
                    <a:lumMod val="75000"/>
                  </a:schemeClr>
                </a:solidFill>
              </a:rPr>
              <a:t>.</a:t>
            </a:r>
            <a:endParaRPr lang="fa-IR" sz="12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8" name="Picture 7" descr="overfitting_full2.png"/>
          <p:cNvPicPr>
            <a:picLocks noChangeAspect="1"/>
          </p:cNvPicPr>
          <p:nvPr/>
        </p:nvPicPr>
        <p:blipFill>
          <a:blip r:embed="rId3"/>
          <a:srcRect r="1739"/>
          <a:stretch>
            <a:fillRect/>
          </a:stretch>
        </p:blipFill>
        <p:spPr>
          <a:xfrm>
            <a:off x="3048000" y="3232036"/>
            <a:ext cx="6096000" cy="192024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8"/>
          <p:cNvSpPr txBox="1">
            <a:spLocks noGrp="1"/>
          </p:cNvSpPr>
          <p:nvPr>
            <p:ph type="body" idx="4294967295"/>
          </p:nvPr>
        </p:nvSpPr>
        <p:spPr>
          <a:xfrm>
            <a:off x="3200400" y="228600"/>
            <a:ext cx="5791200" cy="1657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1100" dirty="0" smtClean="0">
                <a:solidFill>
                  <a:srgbClr val="FFFFFF"/>
                </a:solidFill>
              </a:rPr>
              <a:t>If your machine learning application is heavily </a:t>
            </a:r>
            <a:r>
              <a:rPr lang="en-US" sz="1100" b="1" dirty="0" smtClean="0">
                <a:solidFill>
                  <a:srgbClr val="FFFFFF"/>
                </a:solidFill>
              </a:rPr>
              <a:t>skewed toward one class</a:t>
            </a:r>
            <a:r>
              <a:rPr lang="en-US" sz="1100" dirty="0" smtClean="0">
                <a:solidFill>
                  <a:srgbClr val="FFFFFF"/>
                </a:solidFill>
              </a:rPr>
              <a:t>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100" dirty="0" smtClean="0">
                <a:solidFill>
                  <a:srgbClr val="FFFFFF"/>
                </a:solidFill>
              </a:rPr>
              <a:t>(such as a cat classification task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100" dirty="0" smtClean="0">
                <a:solidFill>
                  <a:srgbClr val="FFFFFF"/>
                </a:solidFill>
              </a:rPr>
              <a:t>where the negative examples are much larger than positive(20%-80%)), 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1100" dirty="0" smtClean="0"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100" dirty="0" smtClean="0">
                <a:solidFill>
                  <a:srgbClr val="FFFFFF"/>
                </a:solidFill>
              </a:rPr>
              <a:t>or if it has a </a:t>
            </a:r>
            <a:r>
              <a:rPr lang="en-US" sz="1100" b="1" dirty="0" smtClean="0">
                <a:solidFill>
                  <a:srgbClr val="FFFFFF"/>
                </a:solidFill>
              </a:rPr>
              <a:t>huge number of classes</a:t>
            </a:r>
            <a:r>
              <a:rPr lang="en-US" sz="1100" dirty="0" smtClean="0">
                <a:solidFill>
                  <a:srgbClr val="FFFFFF"/>
                </a:solidFill>
              </a:rPr>
              <a:t>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100" dirty="0" smtClean="0">
                <a:solidFill>
                  <a:srgbClr val="FFFFFF"/>
                </a:solidFill>
              </a:rPr>
              <a:t>(such as recognizing 100 different animal species),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100" dirty="0" smtClean="0">
                <a:solidFill>
                  <a:srgbClr val="FFFFFF"/>
                </a:solidFill>
              </a:rPr>
              <a:t>then the chance of selecting an “</a:t>
            </a:r>
            <a:r>
              <a:rPr lang="en-US" sz="1100" b="1" u="sng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unrepresentative</a:t>
            </a:r>
            <a:r>
              <a:rPr lang="en-US" sz="1100" dirty="0" smtClean="0">
                <a:solidFill>
                  <a:srgbClr val="FFFFFF"/>
                </a:solidFill>
              </a:rPr>
              <a:t>” or “</a:t>
            </a:r>
            <a:r>
              <a:rPr lang="en-US" sz="1100" b="1" u="sng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bad</a:t>
            </a:r>
            <a:r>
              <a:rPr lang="en-US" sz="1100" dirty="0" smtClean="0">
                <a:solidFill>
                  <a:srgbClr val="FFFFFF"/>
                </a:solidFill>
              </a:rPr>
              <a:t>” training set is also larger.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100" dirty="0" smtClean="0">
                <a:solidFill>
                  <a:srgbClr val="FFFFFF"/>
                </a:solidFill>
              </a:rPr>
              <a:t>thus it's difficult for the algorithm to learn something meaningful.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1100" dirty="0" smtClean="0"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US" sz="1100" dirty="0" smtClean="0"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US" sz="1100" dirty="0" smtClean="0">
              <a:solidFill>
                <a:srgbClr val="FFFFFF"/>
              </a:solidFill>
            </a:endParaRPr>
          </a:p>
        </p:txBody>
      </p:sp>
      <p:sp>
        <p:nvSpPr>
          <p:cNvPr id="328" name="Google Shape;328;p38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51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381000" y="1581150"/>
            <a:ext cx="762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7" name="Picture 6" descr="04clover5z-800-7-30-BI.png"/>
          <p:cNvPicPr>
            <a:picLocks noChangeAspect="1"/>
          </p:cNvPicPr>
          <p:nvPr/>
        </p:nvPicPr>
        <p:blipFill>
          <a:blip r:embed="rId3"/>
          <a:srcRect l="2222" t="2593" r="1111" b="5556"/>
          <a:stretch>
            <a:fillRect/>
          </a:stretch>
        </p:blipFill>
        <p:spPr>
          <a:xfrm>
            <a:off x="305293" y="910590"/>
            <a:ext cx="2437907" cy="17373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Bias-variance+trade-off.jpg"/>
          <p:cNvPicPr>
            <a:picLocks noChangeAspect="1"/>
          </p:cNvPicPr>
          <p:nvPr/>
        </p:nvPicPr>
        <p:blipFill>
          <a:blip r:embed="rId4"/>
          <a:srcRect l="31111" t="18889" r="17778" b="35185"/>
          <a:stretch>
            <a:fillRect/>
          </a:stretch>
        </p:blipFill>
        <p:spPr>
          <a:xfrm flipV="1">
            <a:off x="299196" y="3028950"/>
            <a:ext cx="2442334" cy="164592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3200400" y="1885950"/>
            <a:ext cx="59436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b="1" dirty="0" smtClean="0">
                <a:solidFill>
                  <a:srgbClr val="00B0F0"/>
                </a:solidFill>
              </a:rPr>
              <a:t>solution?</a:t>
            </a:r>
          </a:p>
          <a:p>
            <a:pPr lvl="0"/>
            <a:endParaRPr lang="en-US" sz="1200" dirty="0" smtClean="0">
              <a:solidFill>
                <a:srgbClr val="FFFFFF"/>
              </a:solidFill>
            </a:endParaRPr>
          </a:p>
          <a:p>
            <a:pPr lvl="0"/>
            <a:r>
              <a:rPr lang="en-US" sz="1200" dirty="0" smtClean="0">
                <a:solidFill>
                  <a:srgbClr val="FFFFFF"/>
                </a:solidFill>
              </a:rPr>
              <a:t>• Instead of training just one model on 10 examples, </a:t>
            </a:r>
          </a:p>
          <a:p>
            <a:pPr lvl="0"/>
            <a:r>
              <a:rPr lang="en-US" sz="1200" dirty="0" smtClean="0">
                <a:solidFill>
                  <a:srgbClr val="FFFFFF"/>
                </a:solidFill>
              </a:rPr>
              <a:t>select several different randomly chosen training sets of 10 examples (say 3-10)</a:t>
            </a:r>
          </a:p>
          <a:p>
            <a:pPr lvl="0"/>
            <a:r>
              <a:rPr lang="en-US" sz="1200" dirty="0" smtClean="0">
                <a:solidFill>
                  <a:srgbClr val="FFFFFF"/>
                </a:solidFill>
              </a:rPr>
              <a:t>by sampling with replacement10 from your original set of 100. </a:t>
            </a:r>
          </a:p>
          <a:p>
            <a:pPr lvl="0"/>
            <a:r>
              <a:rPr lang="en-US" sz="1200" dirty="0" smtClean="0">
                <a:solidFill>
                  <a:srgbClr val="FFFFFF"/>
                </a:solidFill>
              </a:rPr>
              <a:t>Train a different model on each of these, </a:t>
            </a:r>
          </a:p>
          <a:p>
            <a:pPr lvl="0"/>
            <a:r>
              <a:rPr lang="en-US" sz="1200" dirty="0" smtClean="0">
                <a:solidFill>
                  <a:srgbClr val="FFFFFF"/>
                </a:solidFill>
              </a:rPr>
              <a:t>and compute the training and dev set error of each of the resulting models. </a:t>
            </a:r>
          </a:p>
          <a:p>
            <a:pPr lvl="0"/>
            <a:r>
              <a:rPr lang="en-US" sz="1200" dirty="0" smtClean="0">
                <a:solidFill>
                  <a:srgbClr val="FFFFFF"/>
                </a:solidFill>
              </a:rPr>
              <a:t>Compute and plot the average training error and average dev set error.</a:t>
            </a:r>
          </a:p>
          <a:p>
            <a:pPr lvl="0"/>
            <a:endParaRPr lang="en-US" sz="1200" dirty="0" smtClean="0">
              <a:solidFill>
                <a:srgbClr val="FFFFFF"/>
              </a:solidFill>
            </a:endParaRPr>
          </a:p>
          <a:p>
            <a:pPr lvl="0"/>
            <a:r>
              <a:rPr lang="en-US" sz="1200" dirty="0" smtClean="0">
                <a:solidFill>
                  <a:srgbClr val="FFFFFF"/>
                </a:solidFill>
              </a:rPr>
              <a:t>• If your training set is skewed towards one class, </a:t>
            </a:r>
          </a:p>
          <a:p>
            <a:pPr lvl="0"/>
            <a:r>
              <a:rPr lang="en-US" sz="1200" dirty="0" smtClean="0">
                <a:solidFill>
                  <a:srgbClr val="FFFFFF"/>
                </a:solidFill>
              </a:rPr>
              <a:t>or if it has many classes, choose a “balanced” subset instead of 10 training examples </a:t>
            </a:r>
          </a:p>
          <a:p>
            <a:pPr lvl="0"/>
            <a:r>
              <a:rPr lang="en-US" sz="1200" dirty="0" smtClean="0">
                <a:solidFill>
                  <a:srgbClr val="FFFFFF"/>
                </a:solidFill>
              </a:rPr>
              <a:t>at random out of the set of 100. </a:t>
            </a:r>
          </a:p>
          <a:p>
            <a:pPr lvl="0"/>
            <a:endParaRPr lang="en-US" sz="1200" dirty="0" smtClean="0">
              <a:solidFill>
                <a:srgbClr val="FFFFFF"/>
              </a:solidFill>
            </a:endParaRPr>
          </a:p>
          <a:p>
            <a:pPr lvl="0"/>
            <a:r>
              <a:rPr lang="en-US" sz="1200" dirty="0" smtClean="0">
                <a:solidFill>
                  <a:srgbClr val="FFFFFF"/>
                </a:solidFill>
              </a:rPr>
              <a:t>More generally, </a:t>
            </a:r>
          </a:p>
          <a:p>
            <a:pPr lvl="0"/>
            <a:r>
              <a:rPr lang="en-US" sz="1200" dirty="0" smtClean="0">
                <a:solidFill>
                  <a:srgbClr val="FFFFFF"/>
                </a:solidFill>
              </a:rPr>
              <a:t>you can make sure the fraction of examples from each class </a:t>
            </a:r>
          </a:p>
          <a:p>
            <a:pPr lvl="0"/>
            <a:r>
              <a:rPr lang="en-US" sz="1200" dirty="0" smtClean="0">
                <a:solidFill>
                  <a:srgbClr val="FFFFFF"/>
                </a:solidFill>
              </a:rPr>
              <a:t>is as close as possible to the overall fraction in the original training set.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" grpId="0"/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8"/>
          <p:cNvSpPr txBox="1">
            <a:spLocks noGrp="1"/>
          </p:cNvSpPr>
          <p:nvPr>
            <p:ph type="body" idx="4294967295"/>
          </p:nvPr>
        </p:nvSpPr>
        <p:spPr>
          <a:xfrm>
            <a:off x="3200400" y="819150"/>
            <a:ext cx="5791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FFFFFF"/>
                </a:solidFill>
              </a:rPr>
              <a:t>Training models with small datasets is much faster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FFFFFF"/>
                </a:solidFill>
              </a:rPr>
              <a:t>than training models with large datasets. 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1200" dirty="0" smtClean="0"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US" sz="1200" dirty="0" smtClean="0"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When you have large dataset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plotting a learning curve may be computationally expensive: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For example, you might have to train ten models with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00B0F0"/>
                </a:solidFill>
              </a:rPr>
              <a:t>1.000, 2.000, 3.000, 4.000, 5.000, 6.000, 7.000, 8.000, 9.000, 10.000</a:t>
            </a:r>
            <a:r>
              <a:rPr lang="en-US" sz="1200" dirty="0" smtClean="0">
                <a:solidFill>
                  <a:srgbClr val="FFFFFF"/>
                </a:solidFill>
              </a:rPr>
              <a:t> examples. 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1200" dirty="0" smtClean="0"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US" sz="1200" dirty="0" smtClean="0"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Thus, instead of evenly spacing out the training set sizes on a linear scale,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you might train models with </a:t>
            </a:r>
            <a:r>
              <a:rPr lang="en-US" sz="1200" b="1" dirty="0" smtClean="0">
                <a:solidFill>
                  <a:srgbClr val="00B0F0"/>
                </a:solidFill>
              </a:rPr>
              <a:t>1,000, 2,000, 4,000, 8,000, 10,000 </a:t>
            </a:r>
            <a:r>
              <a:rPr lang="en-US" sz="1200" dirty="0" smtClean="0">
                <a:solidFill>
                  <a:srgbClr val="FFFFFF"/>
                </a:solidFill>
              </a:rPr>
              <a:t>examples.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This should still give you a clear sense of the trends in the learning curves. 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1200" dirty="0" smtClean="0"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FFFFFF"/>
                </a:solidFill>
              </a:rPr>
              <a:t>Of course, this technique is relevant only if the computational cost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FFFFFF"/>
                </a:solidFill>
              </a:rPr>
              <a:t>of training all the additional models is significant.</a:t>
            </a:r>
          </a:p>
        </p:txBody>
      </p:sp>
      <p:sp>
        <p:nvSpPr>
          <p:cNvPr id="328" name="Google Shape;328;p38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52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381000" y="1581150"/>
            <a:ext cx="762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7" name="Picture 6" descr="uhuh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4" y="1402350"/>
            <a:ext cx="3013110" cy="216000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3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3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000"/>
                            </p:stCondLst>
                            <p:childTnLst>
                              <p:par>
                                <p:cTn id="4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decel="100000" fill="hold"/>
                                        <p:tgtEl>
                                          <p:spTgt spid="3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000"/>
                            </p:stCondLst>
                            <p:childTnLst>
                              <p:par>
                                <p:cTn id="5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900" decel="100000" fill="hold"/>
                                        <p:tgtEl>
                                          <p:spTgt spid="3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9000"/>
                            </p:stCondLst>
                            <p:childTnLst>
                              <p:par>
                                <p:cTn id="5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900" decel="100000" fill="hold"/>
                                        <p:tgtEl>
                                          <p:spTgt spid="3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900" decel="100000" fill="hold"/>
                                        <p:tgtEl>
                                          <p:spTgt spid="3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1000"/>
                            </p:stCondLst>
                            <p:childTnLst>
                              <p:par>
                                <p:cTn id="7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2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2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900" decel="100000" fill="hold"/>
                                        <p:tgtEl>
                                          <p:spTgt spid="32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2000"/>
                            </p:stCondLst>
                            <p:childTnLst>
                              <p:par>
                                <p:cTn id="7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2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2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900" decel="100000" fill="hold"/>
                                        <p:tgtEl>
                                          <p:spTgt spid="32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53</a:t>
            </a:fld>
            <a:endParaRPr/>
          </a:p>
        </p:txBody>
      </p:sp>
      <p:sp>
        <p:nvSpPr>
          <p:cNvPr id="5" name="Google Shape;158;p21"/>
          <p:cNvSpPr txBox="1">
            <a:spLocks/>
          </p:cNvSpPr>
          <p:nvPr/>
        </p:nvSpPr>
        <p:spPr>
          <a:xfrm>
            <a:off x="2379400" y="1581150"/>
            <a:ext cx="4385100" cy="1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rgbClr val="294667"/>
              </a:buClr>
              <a:buSzPts val="1400"/>
            </a:pPr>
            <a:r>
              <a:rPr lang="en-US" sz="3600" b="1" dirty="0" smtClean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  <a:t>Comparing to</a:t>
            </a:r>
            <a:br>
              <a:rPr lang="en-US" sz="3600" b="1" dirty="0" smtClean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-US" sz="3600" b="1" dirty="0" smtClean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  <a:t>human-level performance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00400" y="1581150"/>
            <a:ext cx="27432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200400" y="3420224"/>
            <a:ext cx="27432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4" y="1045150"/>
            <a:ext cx="2605595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Comparing to</a:t>
            </a:r>
            <a:br>
              <a:rPr lang="en-US" dirty="0" smtClean="0"/>
            </a:br>
            <a:r>
              <a:rPr lang="en-US" dirty="0" smtClean="0"/>
              <a:t>human-level performance</a:t>
            </a:r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54</a:t>
            </a:fld>
            <a:endParaRPr/>
          </a:p>
        </p:txBody>
      </p:sp>
      <p:sp>
        <p:nvSpPr>
          <p:cNvPr id="4" name="Google Shape;305;p35"/>
          <p:cNvSpPr txBox="1">
            <a:spLocks/>
          </p:cNvSpPr>
          <p:nvPr/>
        </p:nvSpPr>
        <p:spPr>
          <a:xfrm>
            <a:off x="442400" y="1858950"/>
            <a:ext cx="24532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33- Why we compare to human-level performance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34- How to define human-level performance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35- Surpassing human-level performance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5" name="Diagram 4"/>
          <p:cNvGraphicFramePr/>
          <p:nvPr/>
        </p:nvGraphicFramePr>
        <p:xfrm>
          <a:off x="4114800" y="590550"/>
          <a:ext cx="38862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03C4DE8-BE37-4EAA-BD6C-B5EFDAFAC9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graphicEl>
                                              <a:dgm id="{803C4DE8-BE37-4EAA-BD6C-B5EFDAFAC9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6374DE2-AFEA-4D45-96EB-3E61A8E17F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>
                                            <p:graphicEl>
                                              <a:dgm id="{96374DE2-AFEA-4D45-96EB-3E61A8E17F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B8ED0EA-8A5F-4458-8C79-7992F464F6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>
                                            <p:graphicEl>
                                              <a:dgm id="{7B8ED0EA-8A5F-4458-8C79-7992F464F6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22557FA-9FE5-4742-B9A9-9883E3BC19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>
                                            <p:graphicEl>
                                              <a:dgm id="{122557FA-9FE5-4742-B9A9-9883E3BC19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87439A9-9869-4D08-A4BE-C1D0AAE189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5">
                                            <p:graphicEl>
                                              <a:dgm id="{187439A9-9869-4D08-A4BE-C1D0AAE189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ECEE99A-521B-4820-A842-5A6A1242EC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5">
                                            <p:graphicEl>
                                              <a:dgm id="{CECEE99A-521B-4820-A842-5A6A1242EC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7E63431-1278-4ACA-84D3-A5158C77C8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5">
                                            <p:graphicEl>
                                              <a:dgm id="{77E63431-1278-4ACA-84D3-A5158C77C8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AE16F9D-A312-4447-892F-01ED9C1906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5">
                                            <p:graphicEl>
                                              <a:dgm id="{6AE16F9D-A312-4447-892F-01ED9C1906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A8E702-997C-478B-A4B2-2DD44552E8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5">
                                            <p:graphicEl>
                                              <a:dgm id="{B7A8E702-997C-478B-A4B2-2DD44552E8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DFB642F-08BF-4D6B-8EF2-BCC0E38B1C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5">
                                            <p:graphicEl>
                                              <a:dgm id="{7DFB642F-08BF-4D6B-8EF2-BCC0E38B1C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EAFAA07-5507-4437-93C7-718CD119FC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5">
                                            <p:graphicEl>
                                              <a:dgm id="{EEAFAA07-5507-4437-93C7-718CD119FC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300066E-5519-4EE8-89BF-1B24E0BBCA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5">
                                            <p:graphicEl>
                                              <a:dgm id="{1300066E-5519-4EE8-89BF-1B24E0BBCA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F4E1CB8-B8BD-40A2-9582-2D3F8464A5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5">
                                            <p:graphicEl>
                                              <a:dgm id="{CF4E1CB8-B8BD-40A2-9582-2D3F8464A5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6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C71A390-BDB2-467E-B785-F55329B87F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5">
                                            <p:graphicEl>
                                              <a:dgm id="{0C71A390-BDB2-467E-B785-F55329B87F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8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B00D3F2-FE73-4680-96E7-6474E45066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5">
                                            <p:graphicEl>
                                              <a:dgm id="{9B00D3F2-FE73-4680-96E7-6474E45066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A5626CF-EB7E-4E63-8C08-DC97D013D4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5">
                                            <p:graphicEl>
                                              <a:dgm id="{AA5626CF-EB7E-4E63-8C08-DC97D013D4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2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D4580D2-A54A-46BC-9DDE-369642FF4A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5">
                                            <p:graphicEl>
                                              <a:dgm id="{0D4580D2-A54A-46BC-9DDE-369642FF4A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81000" y="1428750"/>
            <a:ext cx="914400" cy="304800"/>
          </a:xfrm>
          <a:prstGeom prst="rect">
            <a:avLst/>
          </a:prstGeom>
          <a:solidFill>
            <a:srgbClr val="FF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85" name="Google Shape;185;p23"/>
          <p:cNvSpPr txBox="1">
            <a:spLocks noGrp="1"/>
          </p:cNvSpPr>
          <p:nvPr>
            <p:ph type="title"/>
          </p:nvPr>
        </p:nvSpPr>
        <p:spPr>
          <a:xfrm>
            <a:off x="422400" y="133350"/>
            <a:ext cx="3692400" cy="5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1"/>
            <a:r>
              <a:rPr lang="en-US" dirty="0" smtClean="0"/>
              <a:t>humans aren’t good at</a:t>
            </a:r>
            <a:endParaRPr lang="fa-IR" dirty="0"/>
          </a:p>
        </p:txBody>
      </p:sp>
      <p:sp>
        <p:nvSpPr>
          <p:cNvPr id="186" name="Google Shape;186;p23"/>
          <p:cNvSpPr txBox="1">
            <a:spLocks noGrp="1"/>
          </p:cNvSpPr>
          <p:nvPr>
            <p:ph type="body" idx="1"/>
          </p:nvPr>
        </p:nvSpPr>
        <p:spPr>
          <a:xfrm>
            <a:off x="0" y="903399"/>
            <a:ext cx="4572000" cy="34209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1000" dirty="0" smtClean="0">
                <a:solidFill>
                  <a:schemeClr val="accent4">
                    <a:lumMod val="50000"/>
                  </a:schemeClr>
                </a:solidFill>
              </a:rPr>
              <a:t>Learning algorithms have improved so much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000" spc="-30" dirty="0" smtClean="0">
                <a:solidFill>
                  <a:schemeClr val="accent4">
                    <a:lumMod val="50000"/>
                  </a:schemeClr>
                </a:solidFill>
              </a:rPr>
              <a:t>we are surpassing human-level performance on more and more of these tasks.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10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US" sz="10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000" dirty="0" smtClean="0">
                <a:solidFill>
                  <a:schemeClr val="accent4">
                    <a:lumMod val="50000"/>
                  </a:schemeClr>
                </a:solidFill>
              </a:rPr>
              <a:t>building an ML system is </a:t>
            </a:r>
            <a:r>
              <a:rPr lang="en-US" sz="1000" b="1" u="sng" dirty="0" smtClean="0">
                <a:solidFill>
                  <a:schemeClr val="accent4">
                    <a:lumMod val="50000"/>
                  </a:schemeClr>
                </a:solidFill>
              </a:rPr>
              <a:t>easier</a:t>
            </a:r>
            <a:r>
              <a:rPr lang="en-US" sz="1000" b="1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sz="1000" dirty="0" smtClean="0">
                <a:solidFill>
                  <a:schemeClr val="accent4">
                    <a:lumMod val="50000"/>
                  </a:schemeClr>
                </a:solidFill>
              </a:rPr>
              <a:t>in this area: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10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000" b="1" dirty="0" smtClean="0">
                <a:solidFill>
                  <a:schemeClr val="accent4">
                    <a:lumMod val="50000"/>
                  </a:schemeClr>
                </a:solidFill>
              </a:rPr>
              <a:t>1. Ease of obtaining data from human labelers.</a:t>
            </a:r>
            <a:r>
              <a:rPr lang="en-US" sz="1000" dirty="0" smtClean="0">
                <a:solidFill>
                  <a:schemeClr val="accent4">
                    <a:lumMod val="50000"/>
                  </a:schemeClr>
                </a:solidFill>
              </a:rPr>
              <a:t>​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000" dirty="0" smtClean="0">
                <a:solidFill>
                  <a:schemeClr val="accent4">
                    <a:lumMod val="50000"/>
                  </a:schemeClr>
                </a:solidFill>
              </a:rPr>
              <a:t>people recognize images well,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000" dirty="0" smtClean="0">
                <a:solidFill>
                  <a:schemeClr val="accent4">
                    <a:lumMod val="50000"/>
                  </a:schemeClr>
                </a:solidFill>
              </a:rPr>
              <a:t>they can provide high accuracy labels for your learning algorithm.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10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000" b="1" dirty="0" smtClean="0">
                <a:solidFill>
                  <a:schemeClr val="accent4">
                    <a:lumMod val="50000"/>
                  </a:schemeClr>
                </a:solidFill>
              </a:rPr>
              <a:t>2. Error analysis can draw on human intuition.​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000" dirty="0" smtClean="0">
                <a:solidFill>
                  <a:schemeClr val="accent4">
                    <a:lumMod val="50000"/>
                  </a:schemeClr>
                </a:solidFill>
              </a:rPr>
              <a:t>in a speech recognition algorithm incorrectly transcribes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000" dirty="0" smtClean="0">
                <a:solidFill>
                  <a:schemeClr val="accent4">
                    <a:lumMod val="50000"/>
                  </a:schemeClr>
                </a:solidFill>
              </a:rPr>
              <a:t>“This recipe calls for a pear of apples,” mistaking “pair” for “pear.”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000" dirty="0" smtClean="0">
                <a:solidFill>
                  <a:schemeClr val="accent4">
                    <a:lumMod val="50000"/>
                  </a:schemeClr>
                </a:solidFill>
              </a:rPr>
              <a:t>You can draw on human intuition and try to understand what information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000" dirty="0" smtClean="0">
                <a:solidFill>
                  <a:schemeClr val="accent4">
                    <a:lumMod val="50000"/>
                  </a:schemeClr>
                </a:solidFill>
              </a:rPr>
              <a:t>use human knowledge to modify the learning algorithm.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10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000" b="1" dirty="0" smtClean="0">
                <a:solidFill>
                  <a:schemeClr val="accent4">
                    <a:lumMod val="50000"/>
                  </a:schemeClr>
                </a:solidFill>
              </a:rPr>
              <a:t>3. Use human-level performance to estimate the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000" b="1" dirty="0" smtClean="0">
                <a:solidFill>
                  <a:schemeClr val="accent4">
                    <a:lumMod val="50000"/>
                  </a:schemeClr>
                </a:solidFill>
              </a:rPr>
              <a:t>“optimal error rate” or “desired error rate”.​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000" dirty="0" smtClean="0">
                <a:solidFill>
                  <a:schemeClr val="accent4">
                    <a:lumMod val="50000"/>
                  </a:schemeClr>
                </a:solidFill>
              </a:rPr>
              <a:t>Your algorithm achieves 10% error, but a person achieves 2% error.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000" dirty="0" smtClean="0">
                <a:solidFill>
                  <a:schemeClr val="accent4">
                    <a:lumMod val="50000"/>
                  </a:schemeClr>
                </a:solidFill>
              </a:rPr>
              <a:t>Then we know that the avoidable bias is at least 8%.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000" dirty="0" smtClean="0">
                <a:solidFill>
                  <a:schemeClr val="accent4">
                    <a:lumMod val="50000"/>
                  </a:schemeClr>
                </a:solidFill>
              </a:rPr>
              <a:t>Thus, you should try bias-reducing techniques.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00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endParaRPr sz="1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7" name="Google Shape;187;p23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55</a:t>
            </a:fld>
            <a:endParaRPr>
              <a:solidFill>
                <a:srgbClr val="294667"/>
              </a:solidFill>
            </a:endParaRPr>
          </a:p>
        </p:txBody>
      </p:sp>
      <p:sp>
        <p:nvSpPr>
          <p:cNvPr id="11" name="Google Shape;185;p23"/>
          <p:cNvSpPr txBox="1">
            <a:spLocks/>
          </p:cNvSpPr>
          <p:nvPr/>
        </p:nvSpPr>
        <p:spPr>
          <a:xfrm>
            <a:off x="5070600" y="133350"/>
            <a:ext cx="3692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rPr>
              <a:t>humans aren’t good at</a:t>
            </a:r>
            <a:endParaRPr kumimoji="0" lang="fa-IR" sz="1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" name="Google Shape;186;p23"/>
          <p:cNvSpPr txBox="1">
            <a:spLocks/>
          </p:cNvSpPr>
          <p:nvPr/>
        </p:nvSpPr>
        <p:spPr>
          <a:xfrm>
            <a:off x="4572000" y="903399"/>
            <a:ext cx="4572000" cy="3420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rgbClr val="FFFFFF"/>
              </a:buClr>
              <a:buSzPts val="1800"/>
            </a:pPr>
            <a:r>
              <a:rPr lang="en-US" sz="1000" spc="-40" dirty="0" smtClean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Computers already surpass the performance of most people on these tasks. </a:t>
            </a:r>
          </a:p>
          <a:p>
            <a:pPr lvl="0">
              <a:buClr>
                <a:srgbClr val="FFFFFF"/>
              </a:buClr>
              <a:buSzPts val="1800"/>
            </a:pPr>
            <a:endParaRPr lang="en-US" sz="1000" dirty="0" smtClean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Clr>
                <a:srgbClr val="FFFFFF"/>
              </a:buClr>
              <a:buSzPts val="1800"/>
            </a:pPr>
            <a:endParaRPr lang="en-US" sz="1000" dirty="0" smtClean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Clr>
                <a:srgbClr val="FFFFFF"/>
              </a:buClr>
              <a:buSzPts val="1800"/>
            </a:pPr>
            <a:r>
              <a:rPr lang="en-US" sz="1000" dirty="0" smtClean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With these applications, we run into the following </a:t>
            </a:r>
            <a:r>
              <a:rPr lang="en-US" sz="1000" b="1" u="sng" dirty="0" smtClean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problems</a:t>
            </a:r>
            <a:r>
              <a:rPr lang="en-US" sz="1000" dirty="0" smtClean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lvl="0">
              <a:buClr>
                <a:srgbClr val="FFFFFF"/>
              </a:buClr>
              <a:buSzPts val="1800"/>
            </a:pPr>
            <a:endParaRPr lang="en-US" sz="1000" dirty="0" smtClean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Clr>
                <a:srgbClr val="FFFFFF"/>
              </a:buClr>
              <a:buSzPts val="1800"/>
            </a:pPr>
            <a:r>
              <a:rPr lang="en-US" sz="1000" b="1" dirty="0" smtClean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• It is harder to obtain labels.​ </a:t>
            </a:r>
          </a:p>
          <a:p>
            <a:pPr lvl="0">
              <a:buClr>
                <a:srgbClr val="FFFFFF"/>
              </a:buClr>
              <a:buSzPts val="1800"/>
            </a:pPr>
            <a:r>
              <a:rPr lang="en-US" sz="1000" dirty="0" smtClean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It’s hard for human labelers to annotate a database of users </a:t>
            </a:r>
          </a:p>
          <a:p>
            <a:pPr lvl="0">
              <a:buClr>
                <a:srgbClr val="FFFFFF"/>
              </a:buClr>
              <a:buSzPts val="1800"/>
            </a:pPr>
            <a:r>
              <a:rPr lang="en-US" sz="1000" dirty="0" smtClean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with the “optimal” book recommendation. </a:t>
            </a:r>
          </a:p>
          <a:p>
            <a:pPr lvl="0">
              <a:buClr>
                <a:srgbClr val="FFFFFF"/>
              </a:buClr>
              <a:buSzPts val="1800"/>
            </a:pPr>
            <a:endParaRPr lang="en-US" sz="1000" dirty="0" smtClean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Clr>
                <a:srgbClr val="FFFFFF"/>
              </a:buClr>
              <a:buSzPts val="1800"/>
            </a:pPr>
            <a:r>
              <a:rPr lang="en-US" sz="1000" b="1" dirty="0" smtClean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• Human intuition is harder to count on.​ </a:t>
            </a:r>
          </a:p>
          <a:p>
            <a:pPr lvl="0">
              <a:buClr>
                <a:srgbClr val="FFFFFF"/>
              </a:buClr>
              <a:buSzPts val="1800"/>
            </a:pPr>
            <a:r>
              <a:rPr lang="en-US" sz="1000" dirty="0" smtClean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Pretty much no one can predict the stock market. </a:t>
            </a:r>
          </a:p>
          <a:p>
            <a:pPr lvl="0">
              <a:buClr>
                <a:srgbClr val="FFFFFF"/>
              </a:buClr>
              <a:buSzPts val="1800"/>
            </a:pPr>
            <a:r>
              <a:rPr lang="en-US" sz="1000" dirty="0" smtClean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So if our stock prediction algorithm does no better than random guessing, </a:t>
            </a:r>
          </a:p>
          <a:p>
            <a:pPr lvl="0">
              <a:buClr>
                <a:srgbClr val="FFFFFF"/>
              </a:buClr>
              <a:buSzPts val="1800"/>
            </a:pPr>
            <a:r>
              <a:rPr lang="en-US" sz="1000" dirty="0" smtClean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it is hard to figure out how to improve it.</a:t>
            </a:r>
          </a:p>
          <a:p>
            <a:pPr lvl="0">
              <a:buClr>
                <a:srgbClr val="FFFFFF"/>
              </a:buClr>
              <a:buSzPts val="1800"/>
            </a:pPr>
            <a:endParaRPr lang="en-US" sz="1000" dirty="0" smtClean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buClr>
                <a:srgbClr val="FFFFFF"/>
              </a:buClr>
              <a:buSzPts val="1800"/>
            </a:pPr>
            <a:r>
              <a:rPr lang="en-US" sz="1000" b="1" spc="-40" dirty="0" smtClean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• It is hard to know what the “optimal error rate” or “desired error rate” is. </a:t>
            </a:r>
          </a:p>
          <a:p>
            <a:pPr lvl="0">
              <a:buClr>
                <a:srgbClr val="FFFFFF"/>
              </a:buClr>
              <a:buSzPts val="1800"/>
            </a:pPr>
            <a:r>
              <a:rPr lang="en-US" sz="1000" dirty="0" smtClean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​Suppose a book recommendation system that is doing quite well. </a:t>
            </a:r>
          </a:p>
          <a:p>
            <a:pPr lvl="0">
              <a:buClr>
                <a:srgbClr val="FFFFFF"/>
              </a:buClr>
              <a:buSzPts val="1800"/>
            </a:pPr>
            <a:r>
              <a:rPr lang="en-US" sz="1000" dirty="0" smtClean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How do you know how much more it can improve </a:t>
            </a:r>
          </a:p>
          <a:p>
            <a:pPr lvl="0">
              <a:buClr>
                <a:srgbClr val="FFFFFF"/>
              </a:buClr>
              <a:buSzPts val="1800"/>
            </a:pPr>
            <a:r>
              <a:rPr lang="en-US" sz="1000" dirty="0" smtClean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without a human baseline?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/>
      <p:bldP spid="186" grpId="0"/>
      <p:bldP spid="11" grpId="0"/>
      <p:bldP spid="1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4" y="1045150"/>
            <a:ext cx="2605595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Comparing to</a:t>
            </a:r>
            <a:br>
              <a:rPr lang="en-US" dirty="0" smtClean="0"/>
            </a:br>
            <a:r>
              <a:rPr lang="en-US" dirty="0" smtClean="0"/>
              <a:t>human-level performance</a:t>
            </a:r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56</a:t>
            </a:fld>
            <a:endParaRPr/>
          </a:p>
        </p:txBody>
      </p:sp>
      <p:sp>
        <p:nvSpPr>
          <p:cNvPr id="4" name="Google Shape;305;p35"/>
          <p:cNvSpPr txBox="1">
            <a:spLocks/>
          </p:cNvSpPr>
          <p:nvPr/>
        </p:nvSpPr>
        <p:spPr>
          <a:xfrm>
            <a:off x="442400" y="1858950"/>
            <a:ext cx="24532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33- Why we compare to human-level performance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34- How to define human-level performance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35- Surpassing human-level performance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" name="Picture 4" descr="imag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0" y="3619500"/>
            <a:ext cx="2990850" cy="1524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48000" y="254496"/>
            <a:ext cx="6096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/>
              <a:t>Suppose a medical imaging application that makes diagnoses from x-ray images. </a:t>
            </a:r>
          </a:p>
          <a:p>
            <a:endParaRPr lang="en-US" sz="1200" b="1" dirty="0" smtClean="0"/>
          </a:p>
          <a:p>
            <a:pPr>
              <a:buFont typeface="Wingdings" pitchFamily="2" charset="2"/>
              <a:buChar char="v"/>
            </a:pPr>
            <a:r>
              <a:rPr lang="en-US" sz="1200" dirty="0" smtClean="0"/>
              <a:t>  A typical person with some basic training achieves </a:t>
            </a:r>
            <a:r>
              <a:rPr lang="en-US" sz="1200" u="sng" dirty="0" smtClean="0"/>
              <a:t>15%</a:t>
            </a:r>
            <a:r>
              <a:rPr lang="en-US" sz="1200" dirty="0" smtClean="0"/>
              <a:t> error. </a:t>
            </a:r>
          </a:p>
          <a:p>
            <a:pPr>
              <a:buFont typeface="Wingdings" pitchFamily="2" charset="2"/>
              <a:buChar char="v"/>
            </a:pPr>
            <a:r>
              <a:rPr lang="en-US" sz="1200" dirty="0" smtClean="0"/>
              <a:t>  A junior doctor achieves </a:t>
            </a:r>
            <a:r>
              <a:rPr lang="en-US" sz="1200" u="sng" dirty="0" smtClean="0"/>
              <a:t>10%</a:t>
            </a:r>
            <a:r>
              <a:rPr lang="en-US" sz="1200" dirty="0" smtClean="0"/>
              <a:t> error. </a:t>
            </a:r>
          </a:p>
          <a:p>
            <a:pPr>
              <a:buFont typeface="Wingdings" pitchFamily="2" charset="2"/>
              <a:buChar char="v"/>
            </a:pPr>
            <a:r>
              <a:rPr lang="en-US" sz="1200" dirty="0" smtClean="0"/>
              <a:t>  An experienced doctor achieves </a:t>
            </a:r>
            <a:r>
              <a:rPr lang="en-US" sz="1200" u="sng" dirty="0" smtClean="0"/>
              <a:t>5%</a:t>
            </a:r>
            <a:r>
              <a:rPr lang="en-US" sz="1200" dirty="0" smtClean="0"/>
              <a:t> error. </a:t>
            </a:r>
          </a:p>
          <a:p>
            <a:pPr>
              <a:buFont typeface="Wingdings" pitchFamily="2" charset="2"/>
              <a:buChar char="v"/>
            </a:pPr>
            <a:r>
              <a:rPr lang="en-US" sz="1200" dirty="0" smtClean="0"/>
              <a:t>  And a small team of doctors that debate each image achieves </a:t>
            </a:r>
            <a:r>
              <a:rPr lang="en-US" sz="1200" u="sng" dirty="0" smtClean="0"/>
              <a:t>2%</a:t>
            </a:r>
            <a:r>
              <a:rPr lang="en-US" sz="1200" dirty="0" smtClean="0"/>
              <a:t> error.</a:t>
            </a:r>
          </a:p>
          <a:p>
            <a:endParaRPr lang="en-US" sz="1200" dirty="0" smtClean="0"/>
          </a:p>
          <a:p>
            <a:r>
              <a:rPr lang="en-US" sz="1200" dirty="0" smtClean="0"/>
              <a:t>Which one is the “human-level performance”?</a:t>
            </a:r>
          </a:p>
          <a:p>
            <a:r>
              <a:rPr lang="en-US" sz="1200" dirty="0" smtClean="0"/>
              <a:t>In this case we use 2% as the human-level performance for our optimal error rate. </a:t>
            </a:r>
          </a:p>
          <a:p>
            <a:r>
              <a:rPr lang="en-US" sz="1200" dirty="0" smtClean="0"/>
              <a:t>You can also set 2% as the desired performance level </a:t>
            </a:r>
          </a:p>
          <a:p>
            <a:r>
              <a:rPr lang="en-US" sz="1200" dirty="0" smtClean="0"/>
              <a:t/>
            </a:r>
            <a:br>
              <a:rPr lang="en-US" sz="1200" dirty="0" smtClean="0"/>
            </a:br>
            <a:endParaRPr lang="en-US" sz="1200" dirty="0" smtClean="0"/>
          </a:p>
          <a:p>
            <a:r>
              <a:rPr lang="en-US" sz="1200" dirty="0" smtClean="0"/>
              <a:t>because all reasons from the previous chapter for human-level performance:</a:t>
            </a:r>
          </a:p>
          <a:p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• Ease of obtaining labeled data from human labelers.​ </a:t>
            </a:r>
          </a:p>
          <a:p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• Error analysis can draw on human intuition.</a:t>
            </a:r>
          </a:p>
          <a:p>
            <a:r>
              <a:rPr lang="en-US" sz="1200" spc="-20" dirty="0" smtClean="0">
                <a:solidFill>
                  <a:schemeClr val="accent5">
                    <a:lumMod val="75000"/>
                  </a:schemeClr>
                </a:solidFill>
              </a:rPr>
              <a:t>• Use human-level performance to estimate the optimal error rate and “desired error rate.”​ </a:t>
            </a:r>
          </a:p>
          <a:p>
            <a:endParaRPr lang="en-US" sz="1200" dirty="0" smtClean="0"/>
          </a:p>
          <a:p>
            <a:r>
              <a:rPr lang="en-US" sz="1200" dirty="0" smtClean="0"/>
              <a:t> </a:t>
            </a:r>
            <a:endParaRPr lang="en-US" sz="1200" dirty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>
            <a:spLocks noGrp="1"/>
          </p:cNvSpPr>
          <p:nvPr>
            <p:ph type="body" idx="1"/>
          </p:nvPr>
        </p:nvSpPr>
        <p:spPr>
          <a:xfrm>
            <a:off x="685800" y="895350"/>
            <a:ext cx="8153400" cy="32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buNone/>
            </a:pPr>
            <a:r>
              <a:rPr lang="en-US" sz="1400" dirty="0" smtClean="0"/>
              <a:t>1- When it comes to obtaining labeled data, </a:t>
            </a:r>
          </a:p>
          <a:p>
            <a:pPr marL="0" lvl="0" indent="0" algn="l">
              <a:spcBef>
                <a:spcPts val="0"/>
              </a:spcBef>
              <a:buNone/>
            </a:pPr>
            <a:r>
              <a:rPr lang="en-US" sz="1400" dirty="0" smtClean="0"/>
              <a:t>you might not want to discuss every image with an entire team of doctors </a:t>
            </a:r>
          </a:p>
          <a:p>
            <a:pPr marL="0" lvl="0" indent="0" algn="l">
              <a:spcBef>
                <a:spcPts val="0"/>
              </a:spcBef>
              <a:buNone/>
            </a:pPr>
            <a:r>
              <a:rPr lang="en-US" sz="1400" dirty="0" smtClean="0"/>
              <a:t>since their time is </a:t>
            </a:r>
            <a:r>
              <a:rPr lang="en-US" sz="1400" u="sng" dirty="0" smtClean="0"/>
              <a:t>expensive</a:t>
            </a:r>
            <a:r>
              <a:rPr lang="en-US" sz="1400" dirty="0" smtClean="0"/>
              <a:t>. </a:t>
            </a:r>
          </a:p>
          <a:p>
            <a:pPr marL="0" lvl="0" indent="0" algn="l">
              <a:spcBef>
                <a:spcPts val="0"/>
              </a:spcBef>
              <a:buNone/>
            </a:pPr>
            <a:r>
              <a:rPr lang="en-US" sz="1400" dirty="0" smtClean="0"/>
              <a:t>Perhaps you can have a single junior doctor label the vast majority of cases </a:t>
            </a:r>
          </a:p>
          <a:p>
            <a:pPr marL="0" lvl="0" indent="0" algn="l">
              <a:spcBef>
                <a:spcPts val="0"/>
              </a:spcBef>
              <a:buNone/>
            </a:pPr>
            <a:r>
              <a:rPr lang="en-US" sz="1400" dirty="0" smtClean="0"/>
              <a:t>and bring only the harder cases to more experienced doctors or to the team of doctors.</a:t>
            </a:r>
          </a:p>
          <a:p>
            <a:pPr marL="0" lvl="0" indent="0" algn="l">
              <a:spcBef>
                <a:spcPts val="0"/>
              </a:spcBef>
              <a:buNone/>
            </a:pPr>
            <a:endParaRPr lang="en-US" sz="1400" dirty="0" smtClean="0"/>
          </a:p>
          <a:p>
            <a:pPr marL="0" lvl="0" indent="0" algn="l">
              <a:spcBef>
                <a:spcPts val="0"/>
              </a:spcBef>
              <a:buNone/>
            </a:pPr>
            <a:endParaRPr lang="en-US" sz="1400" dirty="0" smtClean="0"/>
          </a:p>
          <a:p>
            <a:pPr marL="0" lvl="0" indent="0" algn="l">
              <a:spcBef>
                <a:spcPts val="0"/>
              </a:spcBef>
              <a:buNone/>
            </a:pPr>
            <a:endParaRPr lang="en-US" sz="1400" dirty="0" smtClean="0"/>
          </a:p>
          <a:p>
            <a:pPr marL="0" lvl="0" indent="0" algn="l">
              <a:spcBef>
                <a:spcPts val="0"/>
              </a:spcBef>
              <a:buNone/>
            </a:pPr>
            <a:r>
              <a:rPr lang="en-US" sz="1400" dirty="0" smtClean="0"/>
              <a:t>2- If your system is currently at 40% error, </a:t>
            </a:r>
          </a:p>
          <a:p>
            <a:pPr marL="0" lvl="0" indent="0" algn="l">
              <a:spcBef>
                <a:spcPts val="0"/>
              </a:spcBef>
              <a:buNone/>
            </a:pPr>
            <a:r>
              <a:rPr lang="en-US" sz="1400" dirty="0" smtClean="0"/>
              <a:t>then it doesn’t matter much whether you use a junior doctor (10% error) </a:t>
            </a:r>
          </a:p>
          <a:p>
            <a:pPr marL="0" lvl="0" indent="0" algn="l">
              <a:spcBef>
                <a:spcPts val="0"/>
              </a:spcBef>
              <a:buNone/>
            </a:pPr>
            <a:r>
              <a:rPr lang="en-US" sz="1400" dirty="0" smtClean="0"/>
              <a:t>or an experienced doctor (5% error) to label your data and provide intuitions. </a:t>
            </a:r>
          </a:p>
          <a:p>
            <a:pPr marL="0" lvl="0" indent="0" algn="l">
              <a:spcBef>
                <a:spcPts val="0"/>
              </a:spcBef>
              <a:buNone/>
            </a:pPr>
            <a:r>
              <a:rPr lang="en-US" sz="1400" dirty="0" smtClean="0"/>
              <a:t>But if your system is already at 10% error, </a:t>
            </a:r>
          </a:p>
          <a:p>
            <a:pPr marL="0" lvl="0" indent="0" algn="l">
              <a:spcBef>
                <a:spcPts val="0"/>
              </a:spcBef>
              <a:buNone/>
            </a:pPr>
            <a:r>
              <a:rPr lang="en-US" sz="1400" dirty="0" smtClean="0"/>
              <a:t>then defining the human-level reference as 2% </a:t>
            </a:r>
          </a:p>
          <a:p>
            <a:pPr marL="0" lvl="0" indent="0" algn="l">
              <a:spcBef>
                <a:spcPts val="0"/>
              </a:spcBef>
              <a:buNone/>
            </a:pPr>
            <a:r>
              <a:rPr lang="en-US" sz="1400" dirty="0" smtClean="0"/>
              <a:t>gives you better tools to keep improving your system.</a:t>
            </a:r>
            <a:endParaRPr sz="1400" dirty="0"/>
          </a:p>
        </p:txBody>
      </p:sp>
      <p:sp>
        <p:nvSpPr>
          <p:cNvPr id="140" name="Google Shape;140;p19"/>
          <p:cNvSpPr txBox="1">
            <a:spLocks noGrp="1"/>
          </p:cNvSpPr>
          <p:nvPr>
            <p:ph type="sldNum" idx="12"/>
          </p:nvPr>
        </p:nvSpPr>
        <p:spPr>
          <a:xfrm>
            <a:off x="265275" y="4607475"/>
            <a:ext cx="86169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57</a:t>
            </a:fld>
            <a:endParaRPr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4" y="1045150"/>
            <a:ext cx="2605595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Comparing to</a:t>
            </a:r>
            <a:br>
              <a:rPr lang="en-US" dirty="0" smtClean="0"/>
            </a:br>
            <a:r>
              <a:rPr lang="en-US" dirty="0" smtClean="0"/>
              <a:t>human-level performance</a:t>
            </a:r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58</a:t>
            </a:fld>
            <a:endParaRPr/>
          </a:p>
        </p:txBody>
      </p:sp>
      <p:sp>
        <p:nvSpPr>
          <p:cNvPr id="4" name="Google Shape;305;p35"/>
          <p:cNvSpPr txBox="1">
            <a:spLocks/>
          </p:cNvSpPr>
          <p:nvPr/>
        </p:nvSpPr>
        <p:spPr>
          <a:xfrm>
            <a:off x="442400" y="1858950"/>
            <a:ext cx="24532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33- Why we compare to human-level performance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34- How to define human-level performance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35- Surpassing human-level performance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21028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" name="Picture 4" descr="1386496901adriansaudiosignaturevisual-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952750"/>
            <a:ext cx="6096000" cy="21717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48000" y="46494"/>
            <a:ext cx="6096000" cy="2839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/>
              <a:t>You are working on </a:t>
            </a:r>
            <a:r>
              <a:rPr lang="en-US" sz="1050" b="1" dirty="0" smtClean="0">
                <a:solidFill>
                  <a:schemeClr val="accent5">
                    <a:lumMod val="75000"/>
                  </a:schemeClr>
                </a:solidFill>
              </a:rPr>
              <a:t>speech recognition </a:t>
            </a:r>
            <a:r>
              <a:rPr lang="en-US" sz="1050" dirty="0" smtClean="0"/>
              <a:t>and have a dataset of audio clips. </a:t>
            </a:r>
          </a:p>
          <a:p>
            <a:r>
              <a:rPr lang="en-US" sz="1050" dirty="0" smtClean="0"/>
              <a:t>Suppose your dataset has many noisy audio clips so that even humans have </a:t>
            </a:r>
            <a:r>
              <a:rPr lang="en-US" sz="1050" u="sng" dirty="0" smtClean="0"/>
              <a:t>10%</a:t>
            </a:r>
            <a:r>
              <a:rPr lang="en-US" sz="1050" dirty="0" smtClean="0"/>
              <a:t> error. </a:t>
            </a:r>
          </a:p>
          <a:p>
            <a:r>
              <a:rPr lang="en-US" sz="1050" dirty="0" smtClean="0"/>
              <a:t>Suppose your system already achieves </a:t>
            </a:r>
            <a:r>
              <a:rPr lang="en-US" sz="1050" u="sng" dirty="0" smtClean="0"/>
              <a:t>8%</a:t>
            </a:r>
            <a:r>
              <a:rPr lang="en-US" sz="1050" dirty="0" smtClean="0"/>
              <a:t> error. </a:t>
            </a:r>
          </a:p>
          <a:p>
            <a:r>
              <a:rPr lang="en-US" sz="1050" dirty="0" smtClean="0"/>
              <a:t>Can you use any of the three techniques described in previous to continue making rapid progress?</a:t>
            </a:r>
          </a:p>
          <a:p>
            <a:endParaRPr lang="en-US" sz="1050" dirty="0" smtClean="0"/>
          </a:p>
          <a:p>
            <a:r>
              <a:rPr lang="en-US" sz="1050" dirty="0" smtClean="0"/>
              <a:t>If you can identify a </a:t>
            </a:r>
            <a:r>
              <a:rPr lang="en-US" sz="1050" b="1" dirty="0" smtClean="0">
                <a:solidFill>
                  <a:schemeClr val="accent2">
                    <a:lumMod val="75000"/>
                  </a:schemeClr>
                </a:solidFill>
              </a:rPr>
              <a:t>subset of data </a:t>
            </a:r>
            <a:r>
              <a:rPr lang="en-US" sz="1050" dirty="0" smtClean="0"/>
              <a:t>in which humans significantly surpass your system, </a:t>
            </a:r>
          </a:p>
          <a:p>
            <a:r>
              <a:rPr lang="en-US" sz="1050" dirty="0" smtClean="0"/>
              <a:t>then you can still use those techniques to drive rapid progress. </a:t>
            </a:r>
          </a:p>
          <a:p>
            <a:endParaRPr lang="en-US" sz="1050" dirty="0" smtClean="0"/>
          </a:p>
          <a:p>
            <a:r>
              <a:rPr lang="en-US" sz="1050" dirty="0" smtClean="0"/>
              <a:t>For example, your system is much better than people at recognizing speech in noisy audio, </a:t>
            </a:r>
          </a:p>
          <a:p>
            <a:r>
              <a:rPr lang="en-US" sz="1050" dirty="0" smtClean="0"/>
              <a:t>but humans are still better at transcribing very rapidly spoken speech.</a:t>
            </a:r>
          </a:p>
          <a:p>
            <a:r>
              <a:rPr lang="en-US" sz="1050" dirty="0" smtClean="0"/>
              <a:t>For the subset of data with rapidly spoken speech:</a:t>
            </a:r>
          </a:p>
          <a:p>
            <a:r>
              <a:rPr lang="en-US" sz="1050" dirty="0" smtClean="0">
                <a:solidFill>
                  <a:schemeClr val="accent5">
                    <a:lumMod val="75000"/>
                  </a:schemeClr>
                </a:solidFill>
              </a:rPr>
              <a:t>1. You can still obtain transcripts from humans </a:t>
            </a:r>
          </a:p>
          <a:p>
            <a:r>
              <a:rPr lang="en-US" sz="1050" dirty="0" smtClean="0"/>
              <a:t>that are higher quality than your algorithm’s output.</a:t>
            </a:r>
          </a:p>
          <a:p>
            <a:r>
              <a:rPr lang="en-US" sz="1050" dirty="0" smtClean="0">
                <a:solidFill>
                  <a:schemeClr val="accent5">
                    <a:lumMod val="75000"/>
                  </a:schemeClr>
                </a:solidFill>
              </a:rPr>
              <a:t>2. You can draw on human intuition to understand </a:t>
            </a:r>
          </a:p>
          <a:p>
            <a:r>
              <a:rPr lang="en-US" sz="1050" dirty="0" smtClean="0"/>
              <a:t>why they correctly heard a rapidly spoken utterance when your system didn’t.</a:t>
            </a:r>
          </a:p>
          <a:p>
            <a:r>
              <a:rPr lang="en-US" sz="1050" dirty="0" smtClean="0">
                <a:solidFill>
                  <a:schemeClr val="accent5">
                    <a:lumMod val="75000"/>
                  </a:schemeClr>
                </a:solidFill>
              </a:rPr>
              <a:t>3. You can use human-level performance on rapidly spoken speech </a:t>
            </a:r>
          </a:p>
          <a:p>
            <a:r>
              <a:rPr lang="en-US" sz="1050" dirty="0" smtClean="0"/>
              <a:t>as a desired performance target.</a:t>
            </a:r>
            <a:endParaRPr lang="en-US" sz="1050" dirty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6"/>
          <p:cNvSpPr/>
          <p:nvPr/>
        </p:nvSpPr>
        <p:spPr>
          <a:xfrm>
            <a:off x="3903575" y="836924"/>
            <a:ext cx="4390156" cy="341778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2946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59</a:t>
            </a:fld>
            <a:endParaRPr/>
          </a:p>
        </p:txBody>
      </p:sp>
      <p:sp>
        <p:nvSpPr>
          <p:cNvPr id="313" name="Google Shape;313;p3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More generally</a:t>
            </a:r>
            <a:endParaRPr dirty="0"/>
          </a:p>
        </p:txBody>
      </p:sp>
      <p:sp>
        <p:nvSpPr>
          <p:cNvPr id="314" name="Google Shape;314;p36"/>
          <p:cNvSpPr txBox="1">
            <a:spLocks noGrp="1"/>
          </p:cNvSpPr>
          <p:nvPr>
            <p:ph type="body" idx="4294967295"/>
          </p:nvPr>
        </p:nvSpPr>
        <p:spPr>
          <a:xfrm>
            <a:off x="76200" y="2087550"/>
            <a:ext cx="3048000" cy="23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/>
              <a:t>as long as there are examples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/>
              <a:t>where humans are right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/>
              <a:t>and algorithm is wrong,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/>
              <a:t>then many of the techniques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/>
              <a:t>described earlier will apply. 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1200" dirty="0" smtClean="0"/>
          </a:p>
          <a:p>
            <a:pPr marL="0" lvl="0" indent="0">
              <a:spcBef>
                <a:spcPts val="0"/>
              </a:spcBef>
              <a:buNone/>
            </a:pPr>
            <a:endParaRPr lang="en-US" sz="1200" dirty="0" smtClean="0"/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/>
              <a:t>This is true even if,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/>
              <a:t>averaged over the entire dev/test set,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/>
              <a:t>your performance is already surpassing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/>
              <a:t>human-level performance.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4800600" y="1352550"/>
            <a:ext cx="32766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progress is slower </a:t>
            </a:r>
          </a:p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when machines already surpass </a:t>
            </a:r>
          </a:p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human-level performance, </a:t>
            </a:r>
          </a:p>
          <a:p>
            <a:endParaRPr lang="en-US" b="1" dirty="0" smtClean="0"/>
          </a:p>
          <a:p>
            <a:endParaRPr lang="en-US" b="1" dirty="0" smtClean="0"/>
          </a:p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progress is faster </a:t>
            </a:r>
          </a:p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when machines are still trying </a:t>
            </a:r>
          </a:p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to catch up to humans.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  <p:sp>
        <p:nvSpPr>
          <p:cNvPr id="4" name="Google Shape;305;p35"/>
          <p:cNvSpPr txBox="1">
            <a:spLocks/>
          </p:cNvSpPr>
          <p:nvPr/>
        </p:nvSpPr>
        <p:spPr>
          <a:xfrm>
            <a:off x="442400" y="1858950"/>
            <a:ext cx="24532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1- Why Machine Learning Strategy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2- How to use this book to help your team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3- Prerequisites and Notation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4- Scale drives machine learning progress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76600" y="209550"/>
            <a:ext cx="56388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Many of the ideas of deep learning (neural networks) have been around for decades. </a:t>
            </a:r>
          </a:p>
          <a:p>
            <a:endParaRPr lang="en-US" dirty="0" smtClean="0"/>
          </a:p>
          <a:p>
            <a:r>
              <a:rPr lang="en-US" dirty="0" smtClean="0"/>
              <a:t>Why are these ideas taking off now?</a:t>
            </a:r>
          </a:p>
          <a:p>
            <a:endParaRPr lang="en-US" dirty="0" smtClean="0"/>
          </a:p>
          <a:p>
            <a:r>
              <a:rPr lang="en-US" b="1" dirty="0" smtClean="0"/>
              <a:t>• Data availability:​ </a:t>
            </a:r>
            <a:r>
              <a:rPr lang="en-US" dirty="0" smtClean="0"/>
              <a:t>People are now spending more time on digital devices (laptops, mobile devices). Their digital activities generate huge amounts of data that we can feed to our learning algorithms.</a:t>
            </a:r>
          </a:p>
          <a:p>
            <a:endParaRPr lang="en-US" dirty="0" smtClean="0"/>
          </a:p>
          <a:p>
            <a:r>
              <a:rPr lang="en-US" b="1" dirty="0" smtClean="0"/>
              <a:t>• Computational scale:</a:t>
            </a:r>
            <a:r>
              <a:rPr lang="en-US" dirty="0" smtClean="0"/>
              <a:t> ​We started just a few years ago to be able to train neural networks that are big enough to take advantage of the huge datasets we now have</a:t>
            </a:r>
            <a:endParaRPr lang="fa-IR" dirty="0"/>
          </a:p>
        </p:txBody>
      </p:sp>
      <p:pic>
        <p:nvPicPr>
          <p:cNvPr id="6" name="Picture 5" descr="origina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3131820"/>
            <a:ext cx="2628015" cy="201168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60</a:t>
            </a:fld>
            <a:endParaRPr/>
          </a:p>
        </p:txBody>
      </p:sp>
      <p:sp>
        <p:nvSpPr>
          <p:cNvPr id="5" name="Google Shape;158;p21"/>
          <p:cNvSpPr txBox="1">
            <a:spLocks/>
          </p:cNvSpPr>
          <p:nvPr/>
        </p:nvSpPr>
        <p:spPr>
          <a:xfrm>
            <a:off x="1828800" y="1581150"/>
            <a:ext cx="5486400" cy="1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rgbClr val="294667"/>
              </a:buClr>
              <a:buSzPts val="1400"/>
            </a:pPr>
            <a:r>
              <a:rPr lang="en-US" sz="3600" b="1" dirty="0" smtClean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  <a:t>Training and testing </a:t>
            </a:r>
            <a:br>
              <a:rPr lang="en-US" sz="3600" b="1" dirty="0" smtClean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-US" sz="3600" b="1" dirty="0" smtClean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  <a:t>on</a:t>
            </a:r>
            <a:br>
              <a:rPr lang="en-US" sz="3600" b="1" dirty="0" smtClean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-US" sz="3600" b="1" dirty="0" smtClean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  <a:t>different distributions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00400" y="1581150"/>
            <a:ext cx="27432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200400" y="3420224"/>
            <a:ext cx="27432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4" y="1045150"/>
            <a:ext cx="2605595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Training and testing </a:t>
            </a:r>
            <a:br>
              <a:rPr lang="en-US" dirty="0" smtClean="0"/>
            </a:br>
            <a:r>
              <a:rPr lang="en-US" dirty="0" smtClean="0"/>
              <a:t>on</a:t>
            </a:r>
            <a:br>
              <a:rPr lang="en-US" dirty="0" smtClean="0"/>
            </a:br>
            <a:r>
              <a:rPr lang="en-US" dirty="0" smtClean="0"/>
              <a:t>different distributions</a:t>
            </a:r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61</a:t>
            </a:fld>
            <a:endParaRPr/>
          </a:p>
        </p:txBody>
      </p:sp>
      <p:sp>
        <p:nvSpPr>
          <p:cNvPr id="4" name="Google Shape;305;p35"/>
          <p:cNvSpPr txBox="1">
            <a:spLocks/>
          </p:cNvSpPr>
          <p:nvPr/>
        </p:nvSpPr>
        <p:spPr>
          <a:xfrm>
            <a:off x="442400" y="1858950"/>
            <a:ext cx="24532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36- When you should train and test on different distributions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37- How to decide whether to use all your data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38- How to decide whether to include inconsistent data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39- Weighting data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40- Generalizing from the training set to the dev set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41- Identifying Bias, Variance, and Data Mismatch Errors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42- Addressing data mismatch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43- Artificial data synthesis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00400" y="148769"/>
            <a:ext cx="59436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Users uploaded </a:t>
            </a:r>
            <a:r>
              <a:rPr lang="en-US" sz="1200" u="sng" dirty="0" smtClean="0"/>
              <a:t>10,000 </a:t>
            </a:r>
            <a:r>
              <a:rPr lang="en-US" sz="1200" dirty="0" smtClean="0"/>
              <a:t>images which you have manually labeled </a:t>
            </a:r>
          </a:p>
          <a:p>
            <a:r>
              <a:rPr lang="en-US" sz="1200" dirty="0" smtClean="0"/>
              <a:t>You also have </a:t>
            </a:r>
            <a:r>
              <a:rPr lang="en-US" sz="1200" u="sng" dirty="0" smtClean="0"/>
              <a:t>200,000 </a:t>
            </a:r>
            <a:r>
              <a:rPr lang="en-US" sz="1200" dirty="0" smtClean="0"/>
              <a:t>images that you downloaded off the internet. </a:t>
            </a:r>
          </a:p>
          <a:p>
            <a:r>
              <a:rPr lang="en-US" sz="1200" dirty="0" smtClean="0"/>
              <a:t>How should you define train/dev/test sets?</a:t>
            </a:r>
          </a:p>
          <a:p>
            <a:endParaRPr lang="en-US" sz="1200" dirty="0" smtClean="0"/>
          </a:p>
          <a:p>
            <a:r>
              <a:rPr lang="en-US" sz="1200" dirty="0" smtClean="0"/>
              <a:t>User images reflect actual distribution of data you want to do well on, </a:t>
            </a:r>
          </a:p>
          <a:p>
            <a:r>
              <a:rPr lang="en-US" sz="1200" dirty="0" smtClean="0"/>
              <a:t>So you use that for your </a:t>
            </a:r>
            <a:r>
              <a:rPr lang="en-US" sz="1200" b="1" dirty="0" smtClean="0"/>
              <a:t>dev </a:t>
            </a:r>
            <a:r>
              <a:rPr lang="en-US" sz="1200" dirty="0" smtClean="0"/>
              <a:t>and </a:t>
            </a:r>
            <a:r>
              <a:rPr lang="en-US" sz="1200" b="1" dirty="0" smtClean="0"/>
              <a:t>test </a:t>
            </a:r>
            <a:r>
              <a:rPr lang="en-US" sz="1200" dirty="0" smtClean="0"/>
              <a:t>sets. </a:t>
            </a:r>
          </a:p>
          <a:p>
            <a:r>
              <a:rPr lang="en-US" sz="1200" dirty="0" smtClean="0"/>
              <a:t>If you are training a data-hungry deep learning algorithm, </a:t>
            </a:r>
          </a:p>
          <a:p>
            <a:r>
              <a:rPr lang="en-US" sz="1200" dirty="0" smtClean="0"/>
              <a:t>you might give it the additional 200,000 internet images for </a:t>
            </a:r>
            <a:r>
              <a:rPr lang="en-US" sz="1200" b="1" dirty="0" smtClean="0"/>
              <a:t>training</a:t>
            </a:r>
            <a:r>
              <a:rPr lang="en-US" sz="1200" dirty="0" smtClean="0"/>
              <a:t>. </a:t>
            </a:r>
          </a:p>
          <a:p>
            <a:endParaRPr lang="en-US" sz="1200" dirty="0" smtClean="0"/>
          </a:p>
          <a:p>
            <a:r>
              <a:rPr lang="en-US" sz="1200" dirty="0" smtClean="0"/>
              <a:t>Thus, your training and dev/test sets come from different distributions. </a:t>
            </a:r>
          </a:p>
          <a:p>
            <a:r>
              <a:rPr lang="en-US" sz="1200" b="1" dirty="0" smtClean="0"/>
              <a:t>How does this affect your work?</a:t>
            </a:r>
          </a:p>
          <a:p>
            <a:endParaRPr lang="en-US" sz="1200" dirty="0" smtClean="0"/>
          </a:p>
          <a:p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Solution 1:</a:t>
            </a:r>
          </a:p>
          <a:p>
            <a:r>
              <a:rPr lang="en-US" sz="1200" dirty="0" smtClean="0"/>
              <a:t>we could take all 210,000 images we have, </a:t>
            </a:r>
          </a:p>
          <a:p>
            <a:r>
              <a:rPr lang="en-US" sz="1200" dirty="0" smtClean="0"/>
              <a:t>and randomly shuffle them into train/dev/test sets. </a:t>
            </a:r>
          </a:p>
          <a:p>
            <a:r>
              <a:rPr lang="en-US" sz="1200" dirty="0" smtClean="0"/>
              <a:t>In this case, all the data comes from the same distribution. </a:t>
            </a:r>
          </a:p>
          <a:p>
            <a:endParaRPr lang="en-US" sz="1200" dirty="0" smtClean="0"/>
          </a:p>
          <a:p>
            <a:r>
              <a:rPr lang="en-US" sz="1200" dirty="0" smtClean="0"/>
              <a:t>But I recommend against this method, </a:t>
            </a:r>
          </a:p>
          <a:p>
            <a:r>
              <a:rPr lang="en-US" sz="1200" spc="-70" dirty="0" smtClean="0"/>
              <a:t>because about 200,000/210,000 ≈ 95.2% of your dev/test data would come from internet images, </a:t>
            </a:r>
          </a:p>
          <a:p>
            <a:r>
              <a:rPr lang="en-US" sz="1200" dirty="0" smtClean="0"/>
              <a:t>which does not reflect the actual distribution you want to do well on. </a:t>
            </a:r>
          </a:p>
          <a:p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Remember our recommendation on choosing dev/test sets:</a:t>
            </a:r>
          </a:p>
          <a:p>
            <a:r>
              <a:rPr lang="en-US" sz="1200" b="1" dirty="0" smtClean="0">
                <a:solidFill>
                  <a:srgbClr val="FF0000"/>
                </a:solidFill>
              </a:rPr>
              <a:t>Choose dev and test sets to reflect </a:t>
            </a:r>
          </a:p>
          <a:p>
            <a:r>
              <a:rPr lang="en-US" sz="1200" b="1" dirty="0" smtClean="0">
                <a:solidFill>
                  <a:srgbClr val="FF0000"/>
                </a:solidFill>
              </a:rPr>
              <a:t>data you expect to get in the future and want to do well on.</a:t>
            </a:r>
            <a:endParaRPr lang="en-US" sz="1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81000" y="1352550"/>
            <a:ext cx="914400" cy="381000"/>
          </a:xfrm>
          <a:prstGeom prst="rect">
            <a:avLst/>
          </a:prstGeom>
          <a:solidFill>
            <a:srgbClr val="FF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87" name="Google Shape;187;p23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62</a:t>
            </a:fld>
            <a:endParaRPr>
              <a:solidFill>
                <a:srgbClr val="294667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0" y="590550"/>
            <a:ext cx="4648200" cy="4114800"/>
          </a:xfrm>
        </p:spPr>
        <p:txBody>
          <a:bodyPr/>
          <a:lstStyle/>
          <a:p>
            <a:pPr marL="0">
              <a:spcBef>
                <a:spcPts val="0"/>
              </a:spcBef>
              <a:buNone/>
            </a:pPr>
            <a:r>
              <a:rPr lang="en-US" sz="1200" dirty="0" smtClean="0"/>
              <a:t>Most of the academic literature on machine learning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200" dirty="0" smtClean="0"/>
              <a:t>assumes that the </a:t>
            </a:r>
            <a:r>
              <a:rPr lang="en-US" sz="1200" b="1" u="sng" dirty="0" smtClean="0"/>
              <a:t>training set</a:t>
            </a:r>
            <a:r>
              <a:rPr lang="en-US" sz="1200" b="1" dirty="0" smtClean="0"/>
              <a:t>, </a:t>
            </a:r>
            <a:r>
              <a:rPr lang="en-US" sz="1200" b="1" u="sng" dirty="0" smtClean="0"/>
              <a:t>dev set</a:t>
            </a:r>
            <a:r>
              <a:rPr lang="en-US" sz="1200" b="1" dirty="0" smtClean="0"/>
              <a:t> and </a:t>
            </a:r>
            <a:r>
              <a:rPr lang="en-US" sz="1200" b="1" u="sng" dirty="0" smtClean="0"/>
              <a:t>test set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200" dirty="0" smtClean="0"/>
              <a:t>all come from the </a:t>
            </a:r>
            <a:r>
              <a:rPr lang="en-US" sz="1200" u="sng" dirty="0" smtClean="0"/>
              <a:t>same distribution. </a:t>
            </a:r>
          </a:p>
          <a:p>
            <a:pPr marL="0">
              <a:spcBef>
                <a:spcPts val="0"/>
              </a:spcBef>
              <a:buNone/>
            </a:pPr>
            <a:endParaRPr lang="en-US" sz="1200" dirty="0" smtClean="0"/>
          </a:p>
          <a:p>
            <a:pPr marL="0">
              <a:spcBef>
                <a:spcPts val="0"/>
              </a:spcBef>
              <a:buNone/>
            </a:pPr>
            <a:r>
              <a:rPr lang="en-US" sz="1200" dirty="0" smtClean="0"/>
              <a:t>In the early days of machine learning, data was scarce.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200" dirty="0" smtClean="0"/>
              <a:t>We had one dataset drawn from some distribution.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200" dirty="0" smtClean="0"/>
              <a:t>So we would </a:t>
            </a:r>
            <a:r>
              <a:rPr lang="en-US" sz="1200" b="1" dirty="0" smtClean="0"/>
              <a:t>randomly split </a:t>
            </a:r>
            <a:r>
              <a:rPr lang="en-US" sz="1200" dirty="0" smtClean="0"/>
              <a:t>that data into train/dev/test sets,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200" dirty="0" smtClean="0"/>
              <a:t>and the assumption that all the data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200" dirty="0" smtClean="0"/>
              <a:t>was coming from the same source was usually </a:t>
            </a:r>
            <a:r>
              <a:rPr lang="en-US" sz="1200" b="1" dirty="0" smtClean="0"/>
              <a:t>satisfied</a:t>
            </a:r>
            <a:r>
              <a:rPr lang="en-US" sz="1200" dirty="0" smtClean="0"/>
              <a:t>.</a:t>
            </a:r>
          </a:p>
          <a:p>
            <a:pPr marL="0">
              <a:spcBef>
                <a:spcPts val="0"/>
              </a:spcBef>
              <a:buNone/>
            </a:pPr>
            <a:endParaRPr lang="en-US" sz="1200" dirty="0" smtClean="0"/>
          </a:p>
          <a:p>
            <a:pPr marL="0">
              <a:spcBef>
                <a:spcPts val="0"/>
              </a:spcBef>
              <a:buNone/>
            </a:pPr>
            <a:endParaRPr lang="en-US" sz="1200" dirty="0" smtClean="0"/>
          </a:p>
          <a:p>
            <a:pPr marL="0">
              <a:spcBef>
                <a:spcPts val="0"/>
              </a:spcBef>
              <a:buNone/>
            </a:pPr>
            <a:endParaRPr lang="en-US" sz="1200" dirty="0" smtClean="0"/>
          </a:p>
          <a:p>
            <a:pPr marL="0">
              <a:spcBef>
                <a:spcPts val="0"/>
              </a:spcBef>
              <a:buNone/>
            </a:pPr>
            <a:r>
              <a:rPr lang="en-US" sz="1200" dirty="0" smtClean="0"/>
              <a:t>But in the era of </a:t>
            </a:r>
            <a:r>
              <a:rPr lang="en-US" sz="1200" b="1" dirty="0" smtClean="0"/>
              <a:t>big data</a:t>
            </a:r>
            <a:r>
              <a:rPr lang="en-US" sz="1200" dirty="0" smtClean="0"/>
              <a:t>,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200" dirty="0" smtClean="0"/>
              <a:t>we now have access to huge training sets, </a:t>
            </a:r>
          </a:p>
          <a:p>
            <a:pPr marL="0">
              <a:spcBef>
                <a:spcPts val="0"/>
              </a:spcBef>
              <a:buNone/>
            </a:pPr>
            <a:endParaRPr lang="en-US" sz="1200" dirty="0" smtClean="0"/>
          </a:p>
          <a:p>
            <a:pPr marL="0">
              <a:spcBef>
                <a:spcPts val="0"/>
              </a:spcBef>
              <a:buNone/>
            </a:pPr>
            <a:r>
              <a:rPr lang="en-US" sz="1200" dirty="0" smtClean="0"/>
              <a:t>Even if the training set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200" dirty="0" smtClean="0"/>
              <a:t>comes from a different distribution than the dev/test set,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200" dirty="0" smtClean="0"/>
              <a:t>we still want to use it for learning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200" b="1" dirty="0" smtClean="0"/>
              <a:t>since it can provide a lot of information.</a:t>
            </a:r>
            <a:endParaRPr lang="fa-IR" sz="1200" b="1" dirty="0"/>
          </a:p>
        </p:txBody>
      </p:sp>
      <p:sp>
        <p:nvSpPr>
          <p:cNvPr id="14" name="Rectangle 13"/>
          <p:cNvSpPr/>
          <p:nvPr/>
        </p:nvSpPr>
        <p:spPr>
          <a:xfrm>
            <a:off x="4572000" y="666750"/>
            <a:ext cx="4572000" cy="215443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Solution 2: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endParaRPr lang="en-US" sz="1200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instead of putting all 10,000 user-uploaded images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into the dev/test sets,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put 5,000 into the dev/test sets.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And the remaining 205,000 examples into the training set. </a:t>
            </a:r>
          </a:p>
          <a:p>
            <a:endParaRPr lang="en-US" sz="1200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This way, your training set of examples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contains some data that comes from your dev/test distribution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along with the internet images. </a:t>
            </a:r>
          </a:p>
          <a:p>
            <a:endParaRPr lang="en-US" sz="1200" dirty="0" smtClean="0">
              <a:solidFill>
                <a:schemeClr val="bg1"/>
              </a:solidFill>
            </a:endParaRPr>
          </a:p>
        </p:txBody>
      </p:sp>
      <p:pic>
        <p:nvPicPr>
          <p:cNvPr id="15" name="Picture 14" descr="ideas.png"/>
          <p:cNvPicPr>
            <a:picLocks noChangeAspect="1"/>
          </p:cNvPicPr>
          <p:nvPr/>
        </p:nvPicPr>
        <p:blipFill>
          <a:blip r:embed="rId3"/>
          <a:srcRect t="13569" b="15695"/>
          <a:stretch>
            <a:fillRect/>
          </a:stretch>
        </p:blipFill>
        <p:spPr>
          <a:xfrm>
            <a:off x="4569084" y="2404794"/>
            <a:ext cx="4595464" cy="2605356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4" y="1045150"/>
            <a:ext cx="2605595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Training and testing </a:t>
            </a:r>
            <a:br>
              <a:rPr lang="en-US" dirty="0" smtClean="0"/>
            </a:br>
            <a:r>
              <a:rPr lang="en-US" dirty="0" smtClean="0"/>
              <a:t>on</a:t>
            </a:r>
            <a:br>
              <a:rPr lang="en-US" dirty="0" smtClean="0"/>
            </a:br>
            <a:r>
              <a:rPr lang="en-US" dirty="0" smtClean="0"/>
              <a:t>different distributions</a:t>
            </a:r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63</a:t>
            </a:fld>
            <a:endParaRPr/>
          </a:p>
        </p:txBody>
      </p:sp>
      <p:sp>
        <p:nvSpPr>
          <p:cNvPr id="4" name="Google Shape;305;p35"/>
          <p:cNvSpPr txBox="1">
            <a:spLocks/>
          </p:cNvSpPr>
          <p:nvPr/>
        </p:nvSpPr>
        <p:spPr>
          <a:xfrm>
            <a:off x="442400" y="1858950"/>
            <a:ext cx="24532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36- When you should train and test on different distributions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37- How to decide whether to use all your data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38- How to decide whether to include inconsistent data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39- Weighting data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40- Generalizing from the training set to the dev set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41- Identifying Bias, Variance, and Data Mismatch Errors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42- Addressing data mismatch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43- Artificial data synthesis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0" y="228689"/>
            <a:ext cx="5943600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Suppose your cat detector’s training set </a:t>
            </a:r>
          </a:p>
          <a:p>
            <a:r>
              <a:rPr lang="en-US" sz="1100" dirty="0" smtClean="0"/>
              <a:t>includes 10,000 user-uploaded images. </a:t>
            </a:r>
          </a:p>
          <a:p>
            <a:r>
              <a:rPr lang="en-US" sz="1100" dirty="0" smtClean="0"/>
              <a:t>also have 20,000 images downloaded from the internet. </a:t>
            </a:r>
          </a:p>
          <a:p>
            <a:r>
              <a:rPr lang="en-US" sz="1100" dirty="0" smtClean="0"/>
              <a:t>Should you provide all 30.000 to your learning algorithm as its training set? </a:t>
            </a:r>
          </a:p>
          <a:p>
            <a:r>
              <a:rPr lang="en-US" sz="1100" dirty="0" smtClean="0"/>
              <a:t>or discard the internet images for fear of it biasing learning algorithm?</a:t>
            </a:r>
          </a:p>
          <a:p>
            <a:endParaRPr lang="en-US" sz="1100" dirty="0" smtClean="0"/>
          </a:p>
          <a:p>
            <a:r>
              <a:rPr lang="en-US" sz="1100" dirty="0" smtClean="0"/>
              <a:t>When using </a:t>
            </a:r>
            <a:r>
              <a:rPr lang="en-US" sz="1100" b="1" dirty="0" smtClean="0"/>
              <a:t>earlier generations </a:t>
            </a:r>
            <a:r>
              <a:rPr lang="en-US" sz="1100" dirty="0" smtClean="0"/>
              <a:t>of learning algorithms </a:t>
            </a:r>
          </a:p>
          <a:p>
            <a:r>
              <a:rPr lang="en-US" sz="1100" dirty="0" smtClean="0"/>
              <a:t>there was a real risk that merging both types of data </a:t>
            </a:r>
          </a:p>
          <a:p>
            <a:r>
              <a:rPr lang="en-US" sz="1100" dirty="0" smtClean="0"/>
              <a:t>would cause you to perform worse. </a:t>
            </a:r>
          </a:p>
          <a:p>
            <a:endParaRPr lang="en-US" sz="1100" dirty="0" smtClean="0"/>
          </a:p>
          <a:p>
            <a:r>
              <a:rPr lang="en-US" sz="1100" dirty="0" smtClean="0"/>
              <a:t>But in the  </a:t>
            </a:r>
            <a:r>
              <a:rPr lang="en-US" sz="1100" b="1" dirty="0" smtClean="0"/>
              <a:t>modern era </a:t>
            </a:r>
            <a:r>
              <a:rPr lang="en-US" sz="1100" dirty="0" smtClean="0"/>
              <a:t>of powerful, flexible learning algorithms(</a:t>
            </a:r>
            <a:r>
              <a:rPr lang="en-US" sz="1100" u="sng" dirty="0" smtClean="0"/>
              <a:t>large neural networks</a:t>
            </a:r>
            <a:r>
              <a:rPr lang="en-US" sz="1100" dirty="0" smtClean="0"/>
              <a:t>)</a:t>
            </a:r>
          </a:p>
          <a:p>
            <a:r>
              <a:rPr lang="en-US" sz="1100" dirty="0" smtClean="0"/>
              <a:t>this risk has greatly diminished. </a:t>
            </a:r>
          </a:p>
          <a:p>
            <a:endParaRPr lang="en-US" sz="1100" dirty="0" smtClean="0"/>
          </a:p>
          <a:p>
            <a:r>
              <a:rPr lang="en-US" sz="1100" dirty="0" smtClean="0"/>
              <a:t>If you can afford to build a neural network </a:t>
            </a:r>
          </a:p>
          <a:p>
            <a:r>
              <a:rPr lang="en-US" sz="1100" dirty="0" smtClean="0"/>
              <a:t>with a </a:t>
            </a:r>
            <a:r>
              <a:rPr lang="en-US" sz="1100" i="1" u="sng" dirty="0" smtClean="0"/>
              <a:t>large enough number of hidden units/layers</a:t>
            </a:r>
            <a:r>
              <a:rPr lang="en-US" sz="1100" dirty="0" smtClean="0"/>
              <a:t>, </a:t>
            </a:r>
          </a:p>
          <a:p>
            <a:r>
              <a:rPr lang="en-US" sz="1100" dirty="0" smtClean="0"/>
              <a:t>you can safely add the 20,000 images to your training set. </a:t>
            </a:r>
          </a:p>
          <a:p>
            <a:endParaRPr lang="en-US" sz="1100" dirty="0" smtClean="0"/>
          </a:p>
          <a:p>
            <a:pPr algn="ctr"/>
            <a:r>
              <a:rPr lang="en-US" sz="1100" b="1" dirty="0" smtClean="0">
                <a:solidFill>
                  <a:srgbClr val="FF0000"/>
                </a:solidFill>
              </a:rPr>
              <a:t>Adding the images is more likely to increase your performance.</a:t>
            </a:r>
          </a:p>
          <a:p>
            <a:endParaRPr lang="en-US" sz="1100" dirty="0" smtClean="0"/>
          </a:p>
          <a:p>
            <a:endParaRPr lang="en-US" sz="1100" dirty="0" smtClean="0"/>
          </a:p>
          <a:p>
            <a:r>
              <a:rPr lang="en-US" sz="1100" dirty="0" smtClean="0"/>
              <a:t>This observation relies on the fact that there is some x —&gt; y mapping that works well </a:t>
            </a:r>
          </a:p>
          <a:p>
            <a:r>
              <a:rPr lang="en-US" sz="1100" b="1" dirty="0" smtClean="0"/>
              <a:t>for both types of data. </a:t>
            </a:r>
          </a:p>
          <a:p>
            <a:endParaRPr lang="en-US" sz="1100" dirty="0" smtClean="0"/>
          </a:p>
          <a:p>
            <a:r>
              <a:rPr lang="en-US" sz="1100" dirty="0" smtClean="0"/>
              <a:t>In other words, </a:t>
            </a:r>
          </a:p>
          <a:p>
            <a:r>
              <a:rPr lang="en-US" sz="1100" dirty="0" smtClean="0"/>
              <a:t>there exists some system that inputs either an internet image or a mobile app image </a:t>
            </a:r>
          </a:p>
          <a:p>
            <a:r>
              <a:rPr lang="en-US" sz="1100" dirty="0" smtClean="0"/>
              <a:t>and reliably predicts the label, </a:t>
            </a:r>
          </a:p>
          <a:p>
            <a:r>
              <a:rPr lang="en-US" sz="1100" dirty="0" smtClean="0"/>
              <a:t>even without knowing the source of the image.</a:t>
            </a:r>
            <a:endParaRPr lang="fa-IR" sz="1100" dirty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81000" y="1352550"/>
            <a:ext cx="914400" cy="381000"/>
          </a:xfrm>
          <a:prstGeom prst="rect">
            <a:avLst/>
          </a:prstGeom>
          <a:solidFill>
            <a:srgbClr val="FF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87" name="Google Shape;187;p23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64</a:t>
            </a:fld>
            <a:endParaRPr>
              <a:solidFill>
                <a:srgbClr val="294667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0" y="666750"/>
            <a:ext cx="4648200" cy="4114800"/>
          </a:xfrm>
        </p:spPr>
        <p:txBody>
          <a:bodyPr/>
          <a:lstStyle/>
          <a:p>
            <a:pPr marL="0">
              <a:spcBef>
                <a:spcPts val="0"/>
              </a:spcBef>
              <a:buNone/>
            </a:pPr>
            <a:r>
              <a:rPr lang="en-US" sz="1100" b="1" dirty="0" smtClean="0"/>
              <a:t>Adding the additional 20,000 images has the following effects:</a:t>
            </a:r>
          </a:p>
          <a:p>
            <a:pPr marL="0">
              <a:spcBef>
                <a:spcPts val="0"/>
              </a:spcBef>
              <a:buNone/>
            </a:pPr>
            <a:endParaRPr lang="en-US" sz="1100" dirty="0" smtClean="0"/>
          </a:p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1. It gives your neural network more examples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of what cats do/do not look like.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This is helpful,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since internet images and user-uploaded mobile app images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do share some similarities.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Your neural network can apply some of the knowledge acquired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from internet images to mobile app images.</a:t>
            </a:r>
          </a:p>
          <a:p>
            <a:pPr marL="0">
              <a:spcBef>
                <a:spcPts val="0"/>
              </a:spcBef>
              <a:buNone/>
            </a:pPr>
            <a:endParaRPr lang="en-US" sz="1100" dirty="0" smtClean="0"/>
          </a:p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2. It forces the neural network to expend some of its capacity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to learn about properties  that are specific to internet images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If these properties differ greatly from mobile app images,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it will “use up” some of the representational capacity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of the neural network.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Thus there is less capacity for recognizing data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drawn from the distribution of mobile app images,</a:t>
            </a:r>
          </a:p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which is what you really care about. </a:t>
            </a:r>
          </a:p>
          <a:p>
            <a:pPr marL="0">
              <a:spcBef>
                <a:spcPts val="0"/>
              </a:spcBef>
              <a:buNone/>
            </a:pPr>
            <a:endParaRPr lang="en-US" sz="1100" dirty="0" smtClean="0"/>
          </a:p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Theoretically, this could hurt your algorithms’ performance.</a:t>
            </a:r>
            <a:endParaRPr lang="fa-IR" sz="1100" b="1" dirty="0"/>
          </a:p>
        </p:txBody>
      </p:sp>
      <p:sp>
        <p:nvSpPr>
          <p:cNvPr id="14" name="Rectangle 13"/>
          <p:cNvSpPr/>
          <p:nvPr/>
        </p:nvSpPr>
        <p:spPr>
          <a:xfrm>
            <a:off x="4572000" y="666750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To describe the second effect in different terms,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we can turn to the fictional character </a:t>
            </a:r>
            <a:r>
              <a:rPr lang="en-US" b="1" dirty="0" smtClean="0">
                <a:solidFill>
                  <a:schemeClr val="bg1"/>
                </a:solidFill>
              </a:rPr>
              <a:t>Sherlock Holmes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who says that your brain is like an attic;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it only has a finite amount of space.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“for every addition of knowledge,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you forget something that you knew before.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It is of the highest importance, therefore,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not to have useless facts elbowing out the useful ones.”</a:t>
            </a:r>
          </a:p>
        </p:txBody>
      </p:sp>
      <p:pic>
        <p:nvPicPr>
          <p:cNvPr id="7" name="Picture 6" descr="stickeroid_5bf5781d536e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800" y="2952750"/>
            <a:ext cx="1752000" cy="216000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8"/>
          <p:cNvSpPr txBox="1">
            <a:spLocks noGrp="1"/>
          </p:cNvSpPr>
          <p:nvPr>
            <p:ph type="body" idx="4294967295"/>
          </p:nvPr>
        </p:nvSpPr>
        <p:spPr>
          <a:xfrm>
            <a:off x="3048000" y="81915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Fortunately, if you have the </a:t>
            </a:r>
            <a:r>
              <a:rPr lang="en-US" sz="1200" b="1" dirty="0" smtClean="0">
                <a:solidFill>
                  <a:srgbClr val="FFFFFF"/>
                </a:solidFill>
              </a:rPr>
              <a:t>computational capacity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needed to build a big enough neural network (a big enough attic)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then this is not a serious concern.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spc="-30" dirty="0" smtClean="0">
                <a:solidFill>
                  <a:srgbClr val="FFFFFF"/>
                </a:solidFill>
              </a:rPr>
              <a:t>You have enough capacity to learn from both internet and from mobile app images,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without the two types of data competing for capacity.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Your algorithm’s “brain” is big enough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that you don’t have to worry about running out of attic space.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1200" dirty="0" smtClean="0"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US" sz="1200" dirty="0" smtClean="0"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But if you do not have a big enough neural network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(or highly flexible learning algorithm),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then you should pay more attention to your training data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matching your dev/test set distribution.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1200" dirty="0" smtClean="0"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US" sz="1200" dirty="0" smtClean="0"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US" sz="1200" dirty="0" smtClean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If you think you have data that has no benefit, </a:t>
            </a:r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you should just leave out that data for computational reasons. 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1200" dirty="0" smtClean="0">
              <a:solidFill>
                <a:srgbClr val="FFFFFF"/>
              </a:solidFill>
            </a:endParaRPr>
          </a:p>
        </p:txBody>
      </p:sp>
      <p:sp>
        <p:nvSpPr>
          <p:cNvPr id="328" name="Google Shape;328;p38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65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381000" y="1581150"/>
            <a:ext cx="762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8" name="Picture 7" descr="Cute-Cat-Free-PNG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210150"/>
            <a:ext cx="2576806" cy="1800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9RB754.jpg"/>
          <p:cNvPicPr>
            <a:picLocks noChangeAspect="1"/>
          </p:cNvPicPr>
          <p:nvPr/>
        </p:nvPicPr>
        <p:blipFill>
          <a:blip r:embed="rId4"/>
          <a:srcRect l="4769" t="3380" r="-146"/>
          <a:stretch>
            <a:fillRect/>
          </a:stretch>
        </p:blipFill>
        <p:spPr>
          <a:xfrm>
            <a:off x="838200" y="819150"/>
            <a:ext cx="1524000" cy="21784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3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3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3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3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32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32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6000"/>
                            </p:stCondLst>
                            <p:childTnLst>
                              <p:par>
                                <p:cTn id="5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7000"/>
                            </p:stCondLst>
                            <p:childTnLst>
                              <p:par>
                                <p:cTn id="6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4" y="1045150"/>
            <a:ext cx="2605595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Training and testing </a:t>
            </a:r>
            <a:br>
              <a:rPr lang="en-US" dirty="0" smtClean="0"/>
            </a:br>
            <a:r>
              <a:rPr lang="en-US" dirty="0" smtClean="0"/>
              <a:t>on</a:t>
            </a:r>
            <a:br>
              <a:rPr lang="en-US" dirty="0" smtClean="0"/>
            </a:br>
            <a:r>
              <a:rPr lang="en-US" dirty="0" smtClean="0"/>
              <a:t>different distributions</a:t>
            </a:r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66</a:t>
            </a:fld>
            <a:endParaRPr/>
          </a:p>
        </p:txBody>
      </p:sp>
      <p:sp>
        <p:nvSpPr>
          <p:cNvPr id="4" name="Google Shape;305;p35"/>
          <p:cNvSpPr txBox="1">
            <a:spLocks/>
          </p:cNvSpPr>
          <p:nvPr/>
        </p:nvSpPr>
        <p:spPr>
          <a:xfrm>
            <a:off x="442400" y="1858950"/>
            <a:ext cx="24532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36- When you should train and test on different distributions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37- How to decide whether to use all your data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38- How to decide whether to include inconsistent data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39- Weighting data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40- Generalizing from the training set to the dev set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41- Identifying Bias, Variance, and Data Mismatch Errors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42- Addressing data mismatch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43- Artificial data synthesis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0" y="895350"/>
            <a:ext cx="60960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Suppose you want to learn to predict housing prices in </a:t>
            </a:r>
            <a:r>
              <a:rPr lang="en-US" b="1" dirty="0" smtClean="0">
                <a:solidFill>
                  <a:srgbClr val="FF0000"/>
                </a:solidFill>
              </a:rPr>
              <a:t>New York City. </a:t>
            </a:r>
          </a:p>
          <a:p>
            <a:r>
              <a:rPr lang="en-US" dirty="0" smtClean="0"/>
              <a:t>Given the size of a house (input feature x), </a:t>
            </a:r>
          </a:p>
          <a:p>
            <a:r>
              <a:rPr lang="en-US" dirty="0" smtClean="0"/>
              <a:t>you want to predict the price (target label y).</a:t>
            </a:r>
          </a:p>
          <a:p>
            <a:endParaRPr lang="en-US" dirty="0" smtClean="0"/>
          </a:p>
          <a:p>
            <a:r>
              <a:rPr lang="en-US" dirty="0" smtClean="0"/>
              <a:t>Housing prices in New York City are very high. </a:t>
            </a:r>
          </a:p>
          <a:p>
            <a:r>
              <a:rPr lang="en-US" dirty="0" smtClean="0"/>
              <a:t>Suppose you have a second dataset of housing prices in Detroit, Michigan, </a:t>
            </a:r>
          </a:p>
          <a:p>
            <a:r>
              <a:rPr lang="en-US" dirty="0" smtClean="0"/>
              <a:t>where housing prices are much lower. </a:t>
            </a:r>
          </a:p>
          <a:p>
            <a:r>
              <a:rPr lang="en-US" dirty="0" smtClean="0"/>
              <a:t>Should you include this data in your training set?</a:t>
            </a:r>
          </a:p>
          <a:p>
            <a:endParaRPr lang="en-US" dirty="0" smtClean="0"/>
          </a:p>
          <a:p>
            <a:r>
              <a:rPr lang="en-US" dirty="0" smtClean="0"/>
              <a:t>Given the same size x, </a:t>
            </a:r>
          </a:p>
          <a:p>
            <a:r>
              <a:rPr lang="en-US" dirty="0" smtClean="0"/>
              <a:t>the price of a house y .</a:t>
            </a:r>
          </a:p>
          <a:p>
            <a:r>
              <a:rPr lang="en-US" dirty="0" smtClean="0"/>
              <a:t>is very different depending on whether it is in New York City or in Detroit. </a:t>
            </a:r>
          </a:p>
          <a:p>
            <a:r>
              <a:rPr lang="en-US" b="1" u="sng" dirty="0" smtClean="0"/>
              <a:t>If you only care about predicting New York City housing prices, </a:t>
            </a:r>
          </a:p>
          <a:p>
            <a:r>
              <a:rPr lang="en-US" dirty="0" smtClean="0"/>
              <a:t>putting the two datasets together will hurt your performance. </a:t>
            </a:r>
          </a:p>
          <a:p>
            <a:r>
              <a:rPr lang="en-US" dirty="0" smtClean="0"/>
              <a:t>In this case, it would be better to leave out the inconsistent Detroit data.</a:t>
            </a: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8"/>
          <p:cNvSpPr txBox="1">
            <a:spLocks noGrp="1"/>
          </p:cNvSpPr>
          <p:nvPr>
            <p:ph type="body" idx="4294967295"/>
          </p:nvPr>
        </p:nvSpPr>
        <p:spPr>
          <a:xfrm>
            <a:off x="3048000" y="51435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FFFFFF"/>
                </a:solidFill>
              </a:rPr>
              <a:t>How is this New York City vs. Detroit example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FFFFFF"/>
                </a:solidFill>
              </a:rPr>
              <a:t>different from the mobile app vs. internet cat images example?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1200" dirty="0" smtClean="0"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US" sz="1200" dirty="0" smtClean="0"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The cat image example is different because, given an input picture x,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one can reliably predict the label y indicating whether there is a cat,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even without knowing if the image is an internet image or a mobile app image. 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1200" dirty="0" smtClean="0"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I.e., there is a function f(x) that reliably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maps from the input x to the target output y,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even </a:t>
            </a:r>
            <a:r>
              <a:rPr lang="en-US" sz="1200" b="1" dirty="0" smtClean="0">
                <a:solidFill>
                  <a:srgbClr val="FFFFFF"/>
                </a:solidFill>
              </a:rPr>
              <a:t>without knowing </a:t>
            </a:r>
            <a:r>
              <a:rPr lang="en-US" sz="1200" dirty="0" smtClean="0">
                <a:solidFill>
                  <a:srgbClr val="FFFFFF"/>
                </a:solidFill>
              </a:rPr>
              <a:t>the </a:t>
            </a:r>
            <a:r>
              <a:rPr lang="en-US" sz="1200" b="1" dirty="0" smtClean="0">
                <a:solidFill>
                  <a:srgbClr val="FFFFFF"/>
                </a:solidFill>
              </a:rPr>
              <a:t>origin of x</a:t>
            </a:r>
            <a:r>
              <a:rPr lang="en-US" sz="1200" dirty="0" smtClean="0">
                <a:solidFill>
                  <a:srgbClr val="FFFFFF"/>
                </a:solidFill>
              </a:rPr>
              <a:t>.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Thus, the task of recognition from internet images is “consistent”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with the task of recognition from mobile app images.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1200" dirty="0" smtClean="0"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This means there was little downside (other than computational cost)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to including all the data,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and some possible significant upside. 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1200" dirty="0" smtClean="0"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US" sz="1200" dirty="0" smtClean="0"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In contrast, New York City and Detroit, Michigan data are not consistent.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Given the same x (size of house),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the price is very different depending on where the house is.</a:t>
            </a:r>
          </a:p>
        </p:txBody>
      </p:sp>
      <p:sp>
        <p:nvSpPr>
          <p:cNvPr id="328" name="Google Shape;328;p38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67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381000" y="1581150"/>
            <a:ext cx="762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7" name="Picture 6" descr="195780dd5bae217.jpg"/>
          <p:cNvPicPr>
            <a:picLocks noChangeAspect="1"/>
          </p:cNvPicPr>
          <p:nvPr/>
        </p:nvPicPr>
        <p:blipFill>
          <a:blip r:embed="rId3">
            <a:lum contrast="20000"/>
          </a:blip>
          <a:srcRect l="14111" r="15333" b="5926"/>
          <a:stretch>
            <a:fillRect/>
          </a:stretch>
        </p:blipFill>
        <p:spPr>
          <a:xfrm>
            <a:off x="39074" y="590550"/>
            <a:ext cx="2943000" cy="392400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3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3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3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000"/>
                            </p:stCondLst>
                            <p:childTnLst>
                              <p:par>
                                <p:cTn id="4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decel="100000" fill="hold"/>
                                        <p:tgtEl>
                                          <p:spTgt spid="3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000"/>
                            </p:stCondLst>
                            <p:childTnLst>
                              <p:par>
                                <p:cTn id="5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900" decel="100000" fill="hold"/>
                                        <p:tgtEl>
                                          <p:spTgt spid="3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9000"/>
                            </p:stCondLst>
                            <p:childTnLst>
                              <p:par>
                                <p:cTn id="5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900" decel="100000" fill="hold"/>
                                        <p:tgtEl>
                                          <p:spTgt spid="3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900" decel="100000" fill="hold"/>
                                        <p:tgtEl>
                                          <p:spTgt spid="3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1000"/>
                            </p:stCondLst>
                            <p:childTnLst>
                              <p:par>
                                <p:cTn id="7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900" decel="100000" fill="hold"/>
                                        <p:tgtEl>
                                          <p:spTgt spid="3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2000"/>
                            </p:stCondLst>
                            <p:childTnLst>
                              <p:par>
                                <p:cTn id="7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2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2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900" decel="100000" fill="hold"/>
                                        <p:tgtEl>
                                          <p:spTgt spid="32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3000"/>
                            </p:stCondLst>
                            <p:childTnLst>
                              <p:par>
                                <p:cTn id="8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2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2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900" decel="100000" fill="hold"/>
                                        <p:tgtEl>
                                          <p:spTgt spid="32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4000"/>
                            </p:stCondLst>
                            <p:childTnLst>
                              <p:par>
                                <p:cTn id="9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2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2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900" decel="100000" fill="hold"/>
                                        <p:tgtEl>
                                          <p:spTgt spid="32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000"/>
                            </p:stCondLst>
                            <p:childTnLst>
                              <p:par>
                                <p:cTn id="10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2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2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900" decel="100000" fill="hold"/>
                                        <p:tgtEl>
                                          <p:spTgt spid="32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6000"/>
                            </p:stCondLst>
                            <p:childTnLst>
                              <p:par>
                                <p:cTn id="10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32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2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900" decel="100000" fill="hold"/>
                                        <p:tgtEl>
                                          <p:spTgt spid="32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7000"/>
                            </p:stCondLst>
                            <p:childTnLst>
                              <p:par>
                                <p:cTn id="11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32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2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900" decel="100000" fill="hold"/>
                                        <p:tgtEl>
                                          <p:spTgt spid="32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9RB75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517" y="3975249"/>
            <a:ext cx="5494483" cy="720000"/>
          </a:xfrm>
          <a:prstGeom prst="rect">
            <a:avLst/>
          </a:prstGeom>
        </p:spPr>
      </p:pic>
      <p:pic>
        <p:nvPicPr>
          <p:cNvPr id="8" name="Picture 7" descr="A9RB756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2724150"/>
            <a:ext cx="5194732" cy="684000"/>
          </a:xfrm>
          <a:prstGeom prst="rect">
            <a:avLst/>
          </a:prstGeom>
        </p:spPr>
      </p:pic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4" y="1045150"/>
            <a:ext cx="2605595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Training and testing </a:t>
            </a:r>
            <a:br>
              <a:rPr lang="en-US" dirty="0" smtClean="0"/>
            </a:br>
            <a:r>
              <a:rPr lang="en-US" dirty="0" smtClean="0"/>
              <a:t>on</a:t>
            </a:r>
            <a:br>
              <a:rPr lang="en-US" dirty="0" smtClean="0"/>
            </a:br>
            <a:r>
              <a:rPr lang="en-US" dirty="0" smtClean="0"/>
              <a:t>different distributions</a:t>
            </a:r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68</a:t>
            </a:fld>
            <a:endParaRPr/>
          </a:p>
        </p:txBody>
      </p:sp>
      <p:sp>
        <p:nvSpPr>
          <p:cNvPr id="4" name="Google Shape;305;p35"/>
          <p:cNvSpPr txBox="1">
            <a:spLocks/>
          </p:cNvSpPr>
          <p:nvPr/>
        </p:nvSpPr>
        <p:spPr>
          <a:xfrm>
            <a:off x="442400" y="1858950"/>
            <a:ext cx="24532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36- When you should train and test on different distributions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37- How to decide whether to use all your data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38- How to decide whether to include inconsistent data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39- Weighting data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40- Generalizing from the training set to the dev set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41- Identifying Bias, Variance, and Data Mismatch Errors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42- Addressing data mismatch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43- Artificial data synthesis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0" y="0"/>
            <a:ext cx="6096000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Suppose you have </a:t>
            </a:r>
            <a:r>
              <a:rPr lang="en-US" sz="1100" u="sng" dirty="0" smtClean="0"/>
              <a:t>200,000 </a:t>
            </a:r>
            <a:r>
              <a:rPr lang="en-US" sz="1100" dirty="0" smtClean="0"/>
              <a:t>internet images and </a:t>
            </a:r>
            <a:r>
              <a:rPr lang="en-US" sz="1100" u="sng" dirty="0" smtClean="0"/>
              <a:t>5,000</a:t>
            </a:r>
            <a:r>
              <a:rPr lang="en-US" sz="1100" dirty="0" smtClean="0"/>
              <a:t> mobile app image. </a:t>
            </a:r>
          </a:p>
          <a:p>
            <a:r>
              <a:rPr lang="en-US" sz="1100" dirty="0" smtClean="0"/>
              <a:t>There is a 40:1 ratio between the size of these datasets. </a:t>
            </a:r>
          </a:p>
          <a:p>
            <a:endParaRPr lang="en-US" sz="1100" dirty="0" smtClean="0"/>
          </a:p>
          <a:p>
            <a:r>
              <a:rPr lang="en-US" sz="1100" b="1" dirty="0" smtClean="0"/>
              <a:t>In theory</a:t>
            </a:r>
            <a:r>
              <a:rPr lang="en-US" sz="1100" dirty="0" smtClean="0"/>
              <a:t>, so long as you build a huge neural network </a:t>
            </a:r>
          </a:p>
          <a:p>
            <a:r>
              <a:rPr lang="en-US" sz="1100" dirty="0" smtClean="0"/>
              <a:t>there is no harm in trying to make the algorithm do well </a:t>
            </a:r>
          </a:p>
          <a:p>
            <a:r>
              <a:rPr lang="en-US" sz="1100" dirty="0" smtClean="0"/>
              <a:t>on both internet images and mobile images.</a:t>
            </a:r>
          </a:p>
          <a:p>
            <a:endParaRPr lang="en-US" sz="1100" dirty="0" smtClean="0"/>
          </a:p>
          <a:p>
            <a:r>
              <a:rPr lang="en-US" sz="1100" b="1" dirty="0" smtClean="0"/>
              <a:t>But in practice</a:t>
            </a:r>
            <a:r>
              <a:rPr lang="en-US" sz="1100" dirty="0" smtClean="0"/>
              <a:t>, having 40x internet images mean you need to spend 40x </a:t>
            </a:r>
          </a:p>
          <a:p>
            <a:r>
              <a:rPr lang="en-US" sz="1100" dirty="0" smtClean="0"/>
              <a:t>as much computational resources to model both, </a:t>
            </a:r>
          </a:p>
          <a:p>
            <a:r>
              <a:rPr lang="en-US" sz="1100" dirty="0" smtClean="0"/>
              <a:t>compared to if you trained on only the 5,000 images.</a:t>
            </a:r>
          </a:p>
          <a:p>
            <a:endParaRPr lang="en-US" sz="1100" dirty="0" smtClean="0"/>
          </a:p>
          <a:p>
            <a:r>
              <a:rPr lang="en-US" sz="1100" dirty="0" smtClean="0"/>
              <a:t>If you don’t have huge computational resources, </a:t>
            </a:r>
          </a:p>
          <a:p>
            <a:r>
              <a:rPr lang="en-US" sz="1100" dirty="0" smtClean="0"/>
              <a:t>you could give the internet images a much lower weight as a compromise.</a:t>
            </a:r>
          </a:p>
          <a:p>
            <a:endParaRPr lang="en-US" sz="1100" dirty="0" smtClean="0"/>
          </a:p>
          <a:p>
            <a:r>
              <a:rPr lang="en-US" sz="1100" dirty="0" smtClean="0"/>
              <a:t>For example, suppose your optimization objective is squared error </a:t>
            </a:r>
          </a:p>
          <a:p>
            <a:r>
              <a:rPr lang="en-US" sz="1100" dirty="0" smtClean="0"/>
              <a:t>Thus, our learning algorithm tries to optimize:</a:t>
            </a:r>
          </a:p>
          <a:p>
            <a:endParaRPr lang="en-US" sz="1100" dirty="0" smtClean="0"/>
          </a:p>
          <a:p>
            <a:endParaRPr lang="en-US" sz="1100" dirty="0" smtClean="0"/>
          </a:p>
          <a:p>
            <a:endParaRPr lang="en-US" sz="1600" dirty="0" smtClean="0"/>
          </a:p>
          <a:p>
            <a:endParaRPr lang="en-US" sz="1100" dirty="0" smtClean="0"/>
          </a:p>
          <a:p>
            <a:r>
              <a:rPr lang="en-US" sz="1100" dirty="0" smtClean="0"/>
              <a:t>The first sum above is over the 5,000 mobile images, </a:t>
            </a:r>
          </a:p>
          <a:p>
            <a:r>
              <a:rPr lang="en-US" sz="1100" dirty="0" smtClean="0"/>
              <a:t>and the second sum is over the 200,000 internet images. </a:t>
            </a:r>
          </a:p>
          <a:p>
            <a:r>
              <a:rPr lang="en-US" sz="1100" dirty="0" smtClean="0"/>
              <a:t>You can instead optimize with an additional parameter 𝛽:</a:t>
            </a:r>
          </a:p>
          <a:p>
            <a:endParaRPr lang="en-US" sz="1100" dirty="0" smtClean="0"/>
          </a:p>
          <a:p>
            <a:endParaRPr lang="en-US" sz="1100" dirty="0" smtClean="0"/>
          </a:p>
          <a:p>
            <a:endParaRPr lang="en-US" sz="1100" dirty="0" smtClean="0"/>
          </a:p>
          <a:p>
            <a:endParaRPr lang="en-US" sz="1100" dirty="0" smtClean="0"/>
          </a:p>
          <a:p>
            <a:endParaRPr lang="en-US" sz="200" dirty="0" smtClean="0"/>
          </a:p>
          <a:p>
            <a:r>
              <a:rPr lang="en-US" sz="1100" dirty="0" smtClean="0"/>
              <a:t>If you set 𝛽=1/40, the algorithm would give equal weight </a:t>
            </a:r>
          </a:p>
          <a:p>
            <a:r>
              <a:rPr lang="en-US" sz="1100" dirty="0" smtClean="0"/>
              <a:t>to the 5,000 mobile images and the 200,000 internet images. </a:t>
            </a:r>
            <a:endParaRPr lang="en-US" sz="1100" dirty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>
            <a:spLocks noGrp="1"/>
          </p:cNvSpPr>
          <p:nvPr>
            <p:ph type="body" idx="1"/>
          </p:nvPr>
        </p:nvSpPr>
        <p:spPr>
          <a:xfrm>
            <a:off x="1600200" y="819150"/>
            <a:ext cx="6477000" cy="32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buNone/>
            </a:pPr>
            <a:r>
              <a:rPr lang="en-US" sz="1600" b="0" dirty="0" smtClean="0"/>
              <a:t>By </a:t>
            </a:r>
            <a:r>
              <a:rPr lang="en-US" sz="1600" dirty="0" smtClean="0"/>
              <a:t>weighting </a:t>
            </a:r>
            <a:r>
              <a:rPr lang="en-US" sz="1600" b="0" dirty="0" smtClean="0"/>
              <a:t>the additional Internet images less, </a:t>
            </a:r>
          </a:p>
          <a:p>
            <a:pPr marL="0" lvl="0" indent="0" algn="l">
              <a:spcBef>
                <a:spcPts val="0"/>
              </a:spcBef>
              <a:buNone/>
            </a:pPr>
            <a:r>
              <a:rPr lang="en-US" sz="1600" b="0" dirty="0" smtClean="0"/>
              <a:t>you don’t have to build as massive a neural network </a:t>
            </a:r>
          </a:p>
          <a:p>
            <a:pPr marL="0" lvl="0" indent="0" algn="l">
              <a:spcBef>
                <a:spcPts val="0"/>
              </a:spcBef>
              <a:buNone/>
            </a:pPr>
            <a:r>
              <a:rPr lang="en-US" sz="1600" b="0" dirty="0" smtClean="0"/>
              <a:t>to make sure the algorithm does well on both types of tasks. </a:t>
            </a:r>
          </a:p>
          <a:p>
            <a:pPr marL="0" lvl="0" indent="0" algn="l">
              <a:spcBef>
                <a:spcPts val="0"/>
              </a:spcBef>
              <a:buNone/>
            </a:pPr>
            <a:endParaRPr lang="en-US" sz="1600" b="0" dirty="0" smtClean="0"/>
          </a:p>
          <a:p>
            <a:pPr marL="0" lvl="0" indent="0" algn="l">
              <a:spcBef>
                <a:spcPts val="0"/>
              </a:spcBef>
              <a:buNone/>
            </a:pPr>
            <a:endParaRPr lang="en-US" sz="1600" b="0" dirty="0" smtClean="0"/>
          </a:p>
          <a:p>
            <a:pPr marL="0" lvl="0" indent="0" algn="l">
              <a:spcBef>
                <a:spcPts val="0"/>
              </a:spcBef>
              <a:buNone/>
            </a:pPr>
            <a:r>
              <a:rPr lang="en-US" sz="1600" b="0" dirty="0" smtClean="0"/>
              <a:t>This type of </a:t>
            </a:r>
            <a:r>
              <a:rPr lang="en-US" sz="1600" dirty="0" smtClean="0"/>
              <a:t>re-weighting </a:t>
            </a:r>
            <a:r>
              <a:rPr lang="en-US" sz="1600" b="0" dirty="0" smtClean="0"/>
              <a:t>is needed only when: </a:t>
            </a:r>
          </a:p>
          <a:p>
            <a:pPr marL="0" lvl="0" indent="0" algn="l">
              <a:spcBef>
                <a:spcPts val="0"/>
              </a:spcBef>
              <a:buNone/>
            </a:pPr>
            <a:endParaRPr lang="en-US" sz="1600" b="0" dirty="0" smtClean="0"/>
          </a:p>
          <a:p>
            <a:pPr marL="0" lvl="0" indent="0" algn="l">
              <a:spcBef>
                <a:spcPts val="0"/>
              </a:spcBef>
              <a:buNone/>
            </a:pPr>
            <a:r>
              <a:rPr lang="en-US" sz="1600" b="0" dirty="0" smtClean="0"/>
              <a:t>1- you suspect the additional data (Internet Images) </a:t>
            </a:r>
          </a:p>
          <a:p>
            <a:pPr marL="0" lvl="0" indent="0" algn="l">
              <a:spcBef>
                <a:spcPts val="0"/>
              </a:spcBef>
              <a:buNone/>
            </a:pPr>
            <a:r>
              <a:rPr lang="en-US" sz="1600" b="0" dirty="0" smtClean="0"/>
              <a:t>has a very different distribution than the dev/test set, 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1200" b="0" dirty="0" smtClean="0"/>
          </a:p>
          <a:p>
            <a:pPr marL="0" lvl="0" indent="0">
              <a:spcBef>
                <a:spcPts val="0"/>
              </a:spcBef>
              <a:buNone/>
            </a:pPr>
            <a:r>
              <a:rPr lang="en-US" sz="1600" b="0" dirty="0" smtClean="0"/>
              <a:t>Or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1200" b="0" dirty="0" smtClean="0"/>
          </a:p>
          <a:p>
            <a:pPr marL="0" lvl="0" indent="0" algn="l">
              <a:spcBef>
                <a:spcPts val="0"/>
              </a:spcBef>
              <a:buNone/>
            </a:pPr>
            <a:r>
              <a:rPr lang="en-US" sz="1600" b="0" dirty="0" smtClean="0"/>
              <a:t>2- if the additional data is much larger </a:t>
            </a:r>
          </a:p>
          <a:p>
            <a:pPr marL="0" lvl="0" indent="0" algn="l">
              <a:spcBef>
                <a:spcPts val="0"/>
              </a:spcBef>
              <a:buNone/>
            </a:pPr>
            <a:r>
              <a:rPr lang="en-US" sz="1600" b="0" dirty="0" smtClean="0"/>
              <a:t>than the data that came from the same distribution </a:t>
            </a:r>
          </a:p>
          <a:p>
            <a:pPr marL="0" lvl="0" indent="0" algn="l">
              <a:spcBef>
                <a:spcPts val="0"/>
              </a:spcBef>
              <a:buNone/>
            </a:pPr>
            <a:r>
              <a:rPr lang="en-US" sz="1600" b="0" dirty="0" smtClean="0"/>
              <a:t>as the dev/test set (mobile images).</a:t>
            </a:r>
            <a:endParaRPr lang="en-US" sz="1600" b="0" dirty="0"/>
          </a:p>
        </p:txBody>
      </p:sp>
      <p:sp>
        <p:nvSpPr>
          <p:cNvPr id="140" name="Google Shape;140;p19"/>
          <p:cNvSpPr txBox="1">
            <a:spLocks noGrp="1"/>
          </p:cNvSpPr>
          <p:nvPr>
            <p:ph type="sldNum" idx="12"/>
          </p:nvPr>
        </p:nvSpPr>
        <p:spPr>
          <a:xfrm>
            <a:off x="265275" y="4607475"/>
            <a:ext cx="86169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69</a:t>
            </a:fld>
            <a:endParaRPr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8"/>
          <p:cNvSpPr txBox="1">
            <a:spLocks noGrp="1"/>
          </p:cNvSpPr>
          <p:nvPr>
            <p:ph type="body" idx="4294967295"/>
          </p:nvPr>
        </p:nvSpPr>
        <p:spPr>
          <a:xfrm>
            <a:off x="3276600" y="3638550"/>
            <a:ext cx="56388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1100" dirty="0" smtClean="0">
                <a:solidFill>
                  <a:srgbClr val="FFFFFF"/>
                </a:solidFill>
              </a:rPr>
              <a:t>If you train larger and larger neural networks, you can obtain even better performance</a:t>
            </a:r>
          </a:p>
          <a:p>
            <a:pPr lvl="0">
              <a:lnSpc>
                <a:spcPct val="115000"/>
              </a:lnSpc>
            </a:pPr>
            <a:r>
              <a:rPr lang="en-US" sz="1100" dirty="0" smtClean="0">
                <a:solidFill>
                  <a:srgbClr val="FFFFFF"/>
                </a:solidFill>
              </a:rPr>
              <a:t>Thus, you obtain the best performance when you Train a very large neural network and Have a huge amount of data.</a:t>
            </a:r>
          </a:p>
        </p:txBody>
      </p:sp>
      <p:sp>
        <p:nvSpPr>
          <p:cNvPr id="328" name="Google Shape;328;p38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457200" y="1581150"/>
            <a:ext cx="6858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5" name="Picture 4" descr="a(12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85750"/>
            <a:ext cx="2118302" cy="1371600"/>
          </a:xfrm>
          <a:prstGeom prst="rect">
            <a:avLst/>
          </a:prstGeom>
        </p:spPr>
      </p:pic>
      <p:pic>
        <p:nvPicPr>
          <p:cNvPr id="8" name="Picture 7" descr="a(4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827" y="1885950"/>
            <a:ext cx="2105625" cy="1371600"/>
          </a:xfrm>
          <a:prstGeom prst="rect">
            <a:avLst/>
          </a:prstGeom>
        </p:spPr>
      </p:pic>
      <p:pic>
        <p:nvPicPr>
          <p:cNvPr id="9" name="Picture 8" descr="a(5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74" y="3486150"/>
            <a:ext cx="2056081" cy="1371600"/>
          </a:xfrm>
          <a:prstGeom prst="rect">
            <a:avLst/>
          </a:prstGeom>
        </p:spPr>
      </p:pic>
      <p:sp>
        <p:nvSpPr>
          <p:cNvPr id="11" name="Google Shape;327;p38"/>
          <p:cNvSpPr txBox="1">
            <a:spLocks/>
          </p:cNvSpPr>
          <p:nvPr/>
        </p:nvSpPr>
        <p:spPr>
          <a:xfrm>
            <a:off x="3276600" y="285750"/>
            <a:ext cx="56388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Even as you accumulate more data, the performance of older learning algorithms “plateaus.”</a:t>
            </a: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the algorithm stops improving even as you give it more data.</a:t>
            </a: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older algorithms didn’t know what to do with all the data we now have.</a:t>
            </a: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ts val="1800"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327;p38"/>
          <p:cNvSpPr txBox="1">
            <a:spLocks/>
          </p:cNvSpPr>
          <p:nvPr/>
        </p:nvSpPr>
        <p:spPr>
          <a:xfrm>
            <a:off x="3276600" y="2038350"/>
            <a:ext cx="5638800" cy="123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If you train a small neutral network (NN) on the same supervised learning task, you might get slightly better performance.</a:t>
            </a: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“Small NN” we mean a neural network with only a small number of hidden units/layers/parameters.</a:t>
            </a: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" grpId="0"/>
      <p:bldP spid="11" grpId="0"/>
      <p:bldP spid="1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4" y="1045150"/>
            <a:ext cx="2605595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Training and testing </a:t>
            </a:r>
            <a:br>
              <a:rPr lang="en-US" dirty="0" smtClean="0"/>
            </a:br>
            <a:r>
              <a:rPr lang="en-US" dirty="0" smtClean="0"/>
              <a:t>on</a:t>
            </a:r>
            <a:br>
              <a:rPr lang="en-US" dirty="0" smtClean="0"/>
            </a:br>
            <a:r>
              <a:rPr lang="en-US" dirty="0" smtClean="0"/>
              <a:t>different distributions</a:t>
            </a:r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70</a:t>
            </a:fld>
            <a:endParaRPr/>
          </a:p>
        </p:txBody>
      </p:sp>
      <p:sp>
        <p:nvSpPr>
          <p:cNvPr id="4" name="Google Shape;305;p35"/>
          <p:cNvSpPr txBox="1">
            <a:spLocks/>
          </p:cNvSpPr>
          <p:nvPr/>
        </p:nvSpPr>
        <p:spPr>
          <a:xfrm>
            <a:off x="442400" y="1858950"/>
            <a:ext cx="24532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36- When you should train and test on different distributions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37- How to decide whether to use all your data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38- How to decide whether to include inconsistent data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39- Weighting data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40- Generalizing from the training set to the dev set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41- Identifying Bias, Variance, and Data Mismatch Errors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42- Addressing data mismatch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43- Artificial data synthesis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4200" y="181035"/>
            <a:ext cx="5943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Suppose you are applying ML in a setting </a:t>
            </a:r>
          </a:p>
          <a:p>
            <a:r>
              <a:rPr lang="en-US" sz="1200" dirty="0" smtClean="0"/>
              <a:t>where the </a:t>
            </a:r>
            <a:r>
              <a:rPr lang="en-US" sz="1200" b="1" dirty="0" smtClean="0"/>
              <a:t>training </a:t>
            </a:r>
            <a:r>
              <a:rPr lang="en-US" sz="1200" dirty="0" smtClean="0"/>
              <a:t>and the </a:t>
            </a:r>
            <a:r>
              <a:rPr lang="en-US" sz="1200" b="1" dirty="0" smtClean="0"/>
              <a:t>dev/test </a:t>
            </a:r>
            <a:r>
              <a:rPr lang="en-US" sz="1200" dirty="0" smtClean="0"/>
              <a:t>distributions are </a:t>
            </a:r>
            <a:r>
              <a:rPr lang="en-US" sz="1200" b="1" u="sng" dirty="0" smtClean="0"/>
              <a:t>different</a:t>
            </a:r>
            <a:r>
              <a:rPr lang="en-US" sz="1200" dirty="0" smtClean="0"/>
              <a:t>. </a:t>
            </a:r>
          </a:p>
          <a:p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training set contains Internet images + Mobile images, </a:t>
            </a:r>
          </a:p>
          <a:p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dev/test sets contain only Mobile images. </a:t>
            </a:r>
          </a:p>
          <a:p>
            <a:endParaRPr lang="en-US" sz="1200" dirty="0" smtClean="0"/>
          </a:p>
          <a:p>
            <a:r>
              <a:rPr lang="en-US" sz="1200" dirty="0" smtClean="0"/>
              <a:t>However, the algorithm is not working well: </a:t>
            </a:r>
          </a:p>
          <a:p>
            <a:r>
              <a:rPr lang="en-US" sz="1200" dirty="0" smtClean="0"/>
              <a:t>It has a much higher </a:t>
            </a:r>
            <a:r>
              <a:rPr lang="en-US" sz="1200" b="1" dirty="0" smtClean="0"/>
              <a:t>dev/test set error </a:t>
            </a:r>
            <a:r>
              <a:rPr lang="en-US" sz="1200" dirty="0" smtClean="0"/>
              <a:t>than you would like. </a:t>
            </a:r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r>
              <a:rPr lang="en-US" sz="1200" b="1" dirty="0" smtClean="0">
                <a:solidFill>
                  <a:schemeClr val="accent2">
                    <a:lumMod val="75000"/>
                  </a:schemeClr>
                </a:solidFill>
              </a:rPr>
              <a:t>possibilities of what might be wrong:</a:t>
            </a:r>
          </a:p>
          <a:p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</a:rPr>
              <a:t>1. It does not do well on the training set. </a:t>
            </a:r>
          </a:p>
          <a:p>
            <a:r>
              <a:rPr lang="en-US" sz="1200" dirty="0" smtClean="0"/>
              <a:t>This is the problem of high (avoidable) bias on the training set distribution.</a:t>
            </a:r>
          </a:p>
          <a:p>
            <a:endParaRPr lang="en-US" sz="12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</a:rPr>
              <a:t>2. It does well on the training set, </a:t>
            </a:r>
          </a:p>
          <a:p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</a:rPr>
              <a:t>but does not generalize well to previously unseen data </a:t>
            </a:r>
          </a:p>
          <a:p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</a:rPr>
              <a:t>from the same distribution as the training set. </a:t>
            </a:r>
          </a:p>
          <a:p>
            <a:r>
              <a:rPr lang="en-US" sz="1200" dirty="0" smtClean="0"/>
              <a:t>This is high variance.</a:t>
            </a:r>
          </a:p>
          <a:p>
            <a:endParaRPr lang="en-US" sz="12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</a:rPr>
              <a:t>3. It generalizes well to new data from the same distribution as the training set, </a:t>
            </a:r>
          </a:p>
          <a:p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</a:rPr>
              <a:t>but not to data drawn from the dev/test set distribution. </a:t>
            </a:r>
          </a:p>
          <a:p>
            <a:r>
              <a:rPr lang="en-US" sz="1200" dirty="0" smtClean="0"/>
              <a:t>We call this problem </a:t>
            </a:r>
            <a:r>
              <a:rPr lang="en-US" sz="1200" dirty="0" smtClean="0">
                <a:solidFill>
                  <a:srgbClr val="FF0000"/>
                </a:solidFill>
              </a:rPr>
              <a:t>data mismatch</a:t>
            </a:r>
            <a:r>
              <a:rPr lang="en-US" sz="1200" dirty="0" smtClean="0"/>
              <a:t>​, </a:t>
            </a:r>
          </a:p>
          <a:p>
            <a:r>
              <a:rPr lang="en-US" sz="1200" dirty="0" smtClean="0"/>
              <a:t>since it is because the training set data </a:t>
            </a:r>
          </a:p>
          <a:p>
            <a:r>
              <a:rPr lang="en-US" sz="1200" dirty="0" smtClean="0"/>
              <a:t>is a poor match for the dev/test set data.</a:t>
            </a:r>
            <a:endParaRPr lang="fa-IR" sz="1200" dirty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81000" y="1352550"/>
            <a:ext cx="914400" cy="381000"/>
          </a:xfrm>
          <a:prstGeom prst="rect">
            <a:avLst/>
          </a:prstGeom>
          <a:solidFill>
            <a:srgbClr val="FF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87" name="Google Shape;187;p23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71</a:t>
            </a:fld>
            <a:endParaRPr>
              <a:solidFill>
                <a:srgbClr val="294667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0" y="666750"/>
            <a:ext cx="4648200" cy="4114800"/>
          </a:xfrm>
        </p:spPr>
        <p:txBody>
          <a:bodyPr/>
          <a:lstStyle/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suppose that humans achieve near perfect performance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on the cat recognition task. </a:t>
            </a:r>
          </a:p>
          <a:p>
            <a:pPr marL="0">
              <a:spcBef>
                <a:spcPts val="0"/>
              </a:spcBef>
              <a:buNone/>
            </a:pPr>
            <a:endParaRPr lang="en-US" sz="1100" dirty="0" smtClean="0"/>
          </a:p>
          <a:p>
            <a:pPr marL="0">
              <a:spcBef>
                <a:spcPts val="0"/>
              </a:spcBef>
              <a:buNone/>
            </a:pPr>
            <a:r>
              <a:rPr lang="en-US" sz="1100" b="1" dirty="0" smtClean="0"/>
              <a:t>Your algorithm achieves this:</a:t>
            </a:r>
          </a:p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• 1% error on the training set</a:t>
            </a:r>
          </a:p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• 1.5% error on data with same distribution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            as the training that the algorithm has not seen</a:t>
            </a:r>
          </a:p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• 10% error on the dev set </a:t>
            </a:r>
          </a:p>
          <a:p>
            <a:pPr marL="0">
              <a:spcBef>
                <a:spcPts val="0"/>
              </a:spcBef>
              <a:buNone/>
            </a:pPr>
            <a:endParaRPr lang="en-US" sz="1100" dirty="0" smtClean="0"/>
          </a:p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In this case, you clearly have a </a:t>
            </a:r>
            <a:r>
              <a:rPr lang="en-US" sz="1100" b="1" dirty="0" smtClean="0">
                <a:solidFill>
                  <a:srgbClr val="FF0000"/>
                </a:solidFill>
              </a:rPr>
              <a:t>data mismatch </a:t>
            </a:r>
            <a:r>
              <a:rPr lang="en-US" sz="1100" dirty="0" smtClean="0"/>
              <a:t>problem. </a:t>
            </a:r>
          </a:p>
          <a:p>
            <a:pPr marL="0">
              <a:spcBef>
                <a:spcPts val="0"/>
              </a:spcBef>
              <a:buNone/>
            </a:pPr>
            <a:endParaRPr lang="en-US" sz="1100" dirty="0" smtClean="0"/>
          </a:p>
          <a:p>
            <a:pPr marL="0">
              <a:spcBef>
                <a:spcPts val="0"/>
              </a:spcBef>
              <a:buNone/>
            </a:pPr>
            <a:endParaRPr lang="en-US" sz="1100" dirty="0" smtClean="0"/>
          </a:p>
          <a:p>
            <a:pPr marL="0">
              <a:spcBef>
                <a:spcPts val="0"/>
              </a:spcBef>
              <a:buNone/>
            </a:pPr>
            <a:endParaRPr lang="en-US" sz="1100" dirty="0" smtClean="0"/>
          </a:p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In order to diagnose to what extent an algorithm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suffers from each of the problems 1-3,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it will be useful to have another dataset.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Specifically, rather than giving the algorithm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all the available training data,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you can </a:t>
            </a:r>
            <a:r>
              <a:rPr lang="en-US" sz="1100" b="1" dirty="0" smtClean="0"/>
              <a:t>split it into two subsets</a:t>
            </a:r>
            <a:r>
              <a:rPr lang="en-US" sz="1100" dirty="0" smtClean="0"/>
              <a:t>: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1- The </a:t>
            </a:r>
            <a:r>
              <a:rPr lang="en-US" sz="1100" u="sng" dirty="0" smtClean="0"/>
              <a:t>actual training set </a:t>
            </a:r>
            <a:r>
              <a:rPr lang="en-US" sz="1100" dirty="0" smtClean="0"/>
              <a:t>which the algorithm will train on,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2- and a separate set, which we will call the “</a:t>
            </a:r>
            <a:r>
              <a:rPr lang="en-US" sz="1100" u="sng" dirty="0" smtClean="0"/>
              <a:t>Training dev</a:t>
            </a:r>
            <a:r>
              <a:rPr lang="en-US" sz="1100" dirty="0" smtClean="0"/>
              <a:t>” set,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that we will not train on.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48200" y="457289"/>
            <a:ext cx="4495800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</a:rPr>
              <a:t>You now have four subsets of data:</a:t>
            </a:r>
          </a:p>
          <a:p>
            <a:r>
              <a:rPr lang="en-US" sz="1100" b="1" dirty="0" smtClean="0">
                <a:solidFill>
                  <a:srgbClr val="00B0F0"/>
                </a:solidFill>
              </a:rPr>
              <a:t>• Training set. </a:t>
            </a:r>
          </a:p>
          <a:p>
            <a:r>
              <a:rPr lang="en-US" sz="1100" dirty="0" smtClean="0">
                <a:solidFill>
                  <a:schemeClr val="bg1"/>
                </a:solidFill>
              </a:rPr>
              <a:t>This is the data that the algorithm will learn from </a:t>
            </a:r>
          </a:p>
          <a:p>
            <a:r>
              <a:rPr lang="en-US" sz="1100" dirty="0" smtClean="0">
                <a:solidFill>
                  <a:schemeClr val="bg1"/>
                </a:solidFill>
              </a:rPr>
              <a:t>(e.g., Internet images + Mobile images). </a:t>
            </a:r>
          </a:p>
          <a:p>
            <a:r>
              <a:rPr lang="en-US" sz="1100" b="1" dirty="0" smtClean="0">
                <a:solidFill>
                  <a:srgbClr val="00B0F0"/>
                </a:solidFill>
              </a:rPr>
              <a:t>• Training dev set</a:t>
            </a:r>
            <a:r>
              <a:rPr lang="en-US" sz="1100" dirty="0" smtClean="0">
                <a:solidFill>
                  <a:srgbClr val="00B0F0"/>
                </a:solidFill>
              </a:rPr>
              <a:t>: </a:t>
            </a:r>
          </a:p>
          <a:p>
            <a:r>
              <a:rPr lang="en-US" sz="1100" dirty="0" smtClean="0">
                <a:solidFill>
                  <a:schemeClr val="bg1"/>
                </a:solidFill>
              </a:rPr>
              <a:t>This data is drawn from the same distribution as the training set </a:t>
            </a:r>
          </a:p>
          <a:p>
            <a:r>
              <a:rPr lang="en-US" sz="1100" dirty="0" smtClean="0">
                <a:solidFill>
                  <a:schemeClr val="bg1"/>
                </a:solidFill>
              </a:rPr>
              <a:t>(e.g., Internet images + Mobile images). </a:t>
            </a:r>
          </a:p>
          <a:p>
            <a:r>
              <a:rPr lang="en-US" sz="1100" b="1" dirty="0" smtClean="0">
                <a:solidFill>
                  <a:srgbClr val="00B0F0"/>
                </a:solidFill>
              </a:rPr>
              <a:t>• Dev set: </a:t>
            </a:r>
          </a:p>
          <a:p>
            <a:r>
              <a:rPr lang="en-US" sz="1100" dirty="0" smtClean="0">
                <a:solidFill>
                  <a:schemeClr val="bg1"/>
                </a:solidFill>
              </a:rPr>
              <a:t>This is from the same distribution as the test set, </a:t>
            </a:r>
          </a:p>
          <a:p>
            <a:r>
              <a:rPr lang="en-US" sz="1100" dirty="0" smtClean="0">
                <a:solidFill>
                  <a:schemeClr val="bg1"/>
                </a:solidFill>
              </a:rPr>
              <a:t>and it reflects the distribution of data that we ultimately care </a:t>
            </a:r>
          </a:p>
          <a:p>
            <a:r>
              <a:rPr lang="en-US" sz="1100" dirty="0" smtClean="0">
                <a:solidFill>
                  <a:schemeClr val="bg1"/>
                </a:solidFill>
              </a:rPr>
              <a:t>(E.g., mobile images.)</a:t>
            </a:r>
          </a:p>
          <a:p>
            <a:r>
              <a:rPr lang="en-US" sz="1100" b="1" dirty="0" smtClean="0">
                <a:solidFill>
                  <a:srgbClr val="00B0F0"/>
                </a:solidFill>
              </a:rPr>
              <a:t>• Test set: </a:t>
            </a:r>
          </a:p>
          <a:p>
            <a:r>
              <a:rPr lang="en-US" sz="1100" dirty="0" smtClean="0">
                <a:solidFill>
                  <a:schemeClr val="bg1"/>
                </a:solidFill>
              </a:rPr>
              <a:t>This is drawn from the same distribution as the dev set. </a:t>
            </a:r>
          </a:p>
          <a:p>
            <a:r>
              <a:rPr lang="en-US" sz="1100" dirty="0" smtClean="0">
                <a:solidFill>
                  <a:schemeClr val="bg1"/>
                </a:solidFill>
              </a:rPr>
              <a:t>(E.g., mobile images.)</a:t>
            </a:r>
          </a:p>
          <a:p>
            <a:endParaRPr lang="en-US" sz="1100" dirty="0" smtClean="0">
              <a:solidFill>
                <a:schemeClr val="bg1"/>
              </a:solidFill>
            </a:endParaRPr>
          </a:p>
          <a:p>
            <a:endParaRPr lang="en-US" sz="1100" dirty="0" smtClean="0">
              <a:solidFill>
                <a:schemeClr val="bg1"/>
              </a:solidFill>
            </a:endParaRPr>
          </a:p>
          <a:p>
            <a:endParaRPr lang="en-US" sz="1100" dirty="0" smtClean="0">
              <a:solidFill>
                <a:schemeClr val="bg1"/>
              </a:solidFill>
            </a:endParaRPr>
          </a:p>
          <a:p>
            <a:endParaRPr lang="en-US" sz="1100" dirty="0" smtClean="0">
              <a:solidFill>
                <a:schemeClr val="bg1"/>
              </a:solidFill>
            </a:endParaRPr>
          </a:p>
          <a:p>
            <a:r>
              <a:rPr lang="en-US" sz="1100" b="1" dirty="0" smtClean="0">
                <a:solidFill>
                  <a:schemeClr val="bg1"/>
                </a:solidFill>
              </a:rPr>
              <a:t>Armed with these four separate datasets, you can now evaluate:</a:t>
            </a:r>
          </a:p>
          <a:p>
            <a:r>
              <a:rPr lang="en-US" sz="1100" dirty="0" smtClean="0">
                <a:solidFill>
                  <a:schemeClr val="bg1"/>
                </a:solidFill>
              </a:rPr>
              <a:t>• Training error, by evaluating on the training set.</a:t>
            </a:r>
          </a:p>
          <a:p>
            <a:r>
              <a:rPr lang="en-US" sz="1100" dirty="0" smtClean="0">
                <a:solidFill>
                  <a:schemeClr val="bg1"/>
                </a:solidFill>
              </a:rPr>
              <a:t>• The algorithm’s ability to generalize to new data </a:t>
            </a:r>
          </a:p>
          <a:p>
            <a:r>
              <a:rPr lang="en-US" sz="1100" dirty="0" smtClean="0">
                <a:solidFill>
                  <a:schemeClr val="bg1"/>
                </a:solidFill>
              </a:rPr>
              <a:t>          from the training set distribution,</a:t>
            </a:r>
          </a:p>
          <a:p>
            <a:r>
              <a:rPr lang="en-US" sz="1100" dirty="0" smtClean="0">
                <a:solidFill>
                  <a:schemeClr val="bg1"/>
                </a:solidFill>
              </a:rPr>
              <a:t>          by evaluating on the training dev set.</a:t>
            </a:r>
          </a:p>
          <a:p>
            <a:r>
              <a:rPr lang="en-US" sz="1100" dirty="0" smtClean="0">
                <a:solidFill>
                  <a:schemeClr val="bg1"/>
                </a:solidFill>
              </a:rPr>
              <a:t>• The algorithm’s performance on the task you care about, </a:t>
            </a:r>
          </a:p>
          <a:p>
            <a:r>
              <a:rPr lang="en-US" sz="1100" dirty="0" smtClean="0">
                <a:solidFill>
                  <a:schemeClr val="bg1"/>
                </a:solidFill>
              </a:rPr>
              <a:t>          by evaluating on the dev and/or test sets.</a:t>
            </a: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1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00"/>
                            </p:stCondLst>
                            <p:childTnLst>
                              <p:par>
                                <p:cTn id="10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1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1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500"/>
                            </p:stCondLst>
                            <p:childTnLst>
                              <p:par>
                                <p:cTn id="10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4" y="1045150"/>
            <a:ext cx="2605595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Training and testing </a:t>
            </a:r>
            <a:br>
              <a:rPr lang="en-US" dirty="0" smtClean="0"/>
            </a:br>
            <a:r>
              <a:rPr lang="en-US" dirty="0" smtClean="0"/>
              <a:t>on</a:t>
            </a:r>
            <a:br>
              <a:rPr lang="en-US" dirty="0" smtClean="0"/>
            </a:br>
            <a:r>
              <a:rPr lang="en-US" dirty="0" smtClean="0"/>
              <a:t>different distributions</a:t>
            </a:r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72</a:t>
            </a:fld>
            <a:endParaRPr/>
          </a:p>
        </p:txBody>
      </p:sp>
      <p:sp>
        <p:nvSpPr>
          <p:cNvPr id="4" name="Google Shape;305;p35"/>
          <p:cNvSpPr txBox="1">
            <a:spLocks/>
          </p:cNvSpPr>
          <p:nvPr/>
        </p:nvSpPr>
        <p:spPr>
          <a:xfrm>
            <a:off x="442400" y="1858950"/>
            <a:ext cx="24532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36- When you should train and test on different distributions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37- How to decide whether to use all your data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38- How to decide whether to include inconsistent data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39- Weighting data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40- Generalizing from the training set to the dev set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41- Identifying Bias, Variance, and Data Mismatch Errors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42- Addressing data mismatch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43- Artificial data synthesis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0" y="1123950"/>
            <a:ext cx="24384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</a:rPr>
              <a:t>• Training error = 1%</a:t>
            </a:r>
          </a:p>
          <a:p>
            <a:r>
              <a:rPr lang="en-US" sz="1100" b="1" dirty="0" smtClean="0">
                <a:solidFill>
                  <a:srgbClr val="0070C0"/>
                </a:solidFill>
              </a:rPr>
              <a:t>• Training Dev error = 5%</a:t>
            </a:r>
          </a:p>
          <a:p>
            <a:r>
              <a:rPr lang="en-US" sz="1100" b="1" dirty="0" smtClean="0">
                <a:solidFill>
                  <a:srgbClr val="0070C0"/>
                </a:solidFill>
              </a:rPr>
              <a:t>• Dev error = 5%</a:t>
            </a:r>
          </a:p>
          <a:p>
            <a:endParaRPr lang="en-US" sz="1100" dirty="0" smtClean="0">
              <a:solidFill>
                <a:srgbClr val="0070C0"/>
              </a:solidFill>
            </a:endParaRPr>
          </a:p>
          <a:p>
            <a:r>
              <a:rPr lang="en-US" sz="1100" dirty="0" smtClean="0">
                <a:solidFill>
                  <a:srgbClr val="0070C0"/>
                </a:solidFill>
              </a:rPr>
              <a:t>high variance (failing to generalize)</a:t>
            </a:r>
          </a:p>
          <a:p>
            <a:r>
              <a:rPr lang="en-US" sz="1100" dirty="0" smtClean="0">
                <a:solidFill>
                  <a:srgbClr val="0070C0"/>
                </a:solidFill>
              </a:rPr>
              <a:t>overfitting</a:t>
            </a:r>
            <a:endParaRPr lang="fa-IR" sz="1100" dirty="0">
              <a:solidFill>
                <a:srgbClr val="0070C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57800" y="1123950"/>
            <a:ext cx="2286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chemeClr val="accent2">
                    <a:lumMod val="75000"/>
                  </a:schemeClr>
                </a:solidFill>
              </a:rPr>
              <a:t>• Training error = 10%</a:t>
            </a:r>
          </a:p>
          <a:p>
            <a:pPr algn="l"/>
            <a:r>
              <a:rPr lang="en-US" sz="1100" b="1" dirty="0" smtClean="0">
                <a:solidFill>
                  <a:schemeClr val="accent2">
                    <a:lumMod val="75000"/>
                  </a:schemeClr>
                </a:solidFill>
              </a:rPr>
              <a:t>• Training Dev error = 11%</a:t>
            </a:r>
          </a:p>
          <a:p>
            <a:r>
              <a:rPr lang="en-US" sz="1100" b="1" dirty="0" smtClean="0">
                <a:solidFill>
                  <a:schemeClr val="accent2">
                    <a:lumMod val="75000"/>
                  </a:schemeClr>
                </a:solidFill>
              </a:rPr>
              <a:t>• Dev error = 12%</a:t>
            </a:r>
          </a:p>
          <a:p>
            <a:endParaRPr lang="en-US" sz="11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1100" dirty="0" smtClean="0">
                <a:solidFill>
                  <a:schemeClr val="accent2">
                    <a:lumMod val="75000"/>
                  </a:schemeClr>
                </a:solidFill>
              </a:rPr>
              <a:t>high avoidable bias</a:t>
            </a:r>
          </a:p>
          <a:p>
            <a:r>
              <a:rPr lang="en-US" sz="1100" dirty="0" err="1" smtClean="0">
                <a:solidFill>
                  <a:schemeClr val="accent2">
                    <a:lumMod val="75000"/>
                  </a:schemeClr>
                </a:solidFill>
              </a:rPr>
              <a:t>underfitting</a:t>
            </a:r>
            <a:endParaRPr lang="fa-IR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86600" y="1120897"/>
            <a:ext cx="19812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smtClean="0">
                <a:solidFill>
                  <a:srgbClr val="0070C0"/>
                </a:solidFill>
              </a:rPr>
              <a:t>• Training error = 10%</a:t>
            </a:r>
          </a:p>
          <a:p>
            <a:r>
              <a:rPr lang="en-US" sz="1100" b="1" dirty="0" smtClean="0">
                <a:solidFill>
                  <a:srgbClr val="0070C0"/>
                </a:solidFill>
              </a:rPr>
              <a:t>• Training Dev error = 11%</a:t>
            </a:r>
          </a:p>
          <a:p>
            <a:r>
              <a:rPr lang="en-US" sz="1100" b="1" dirty="0" smtClean="0">
                <a:solidFill>
                  <a:srgbClr val="0070C0"/>
                </a:solidFill>
              </a:rPr>
              <a:t>• Dev error = 20%</a:t>
            </a:r>
          </a:p>
          <a:p>
            <a:endParaRPr lang="en-US" sz="1100" dirty="0" smtClean="0">
              <a:solidFill>
                <a:srgbClr val="0070C0"/>
              </a:solidFill>
            </a:endParaRPr>
          </a:p>
          <a:p>
            <a:r>
              <a:rPr lang="en-US" sz="1100" dirty="0" smtClean="0">
                <a:solidFill>
                  <a:srgbClr val="0070C0"/>
                </a:solidFill>
              </a:rPr>
              <a:t>high avoidable bias </a:t>
            </a:r>
          </a:p>
          <a:p>
            <a:r>
              <a:rPr lang="en-US" sz="1100" dirty="0" smtClean="0">
                <a:solidFill>
                  <a:srgbClr val="0070C0"/>
                </a:solidFill>
              </a:rPr>
              <a:t>and Data mismatch</a:t>
            </a:r>
          </a:p>
        </p:txBody>
      </p:sp>
      <p:sp>
        <p:nvSpPr>
          <p:cNvPr id="9" name="Rectangle 8"/>
          <p:cNvSpPr/>
          <p:nvPr/>
        </p:nvSpPr>
        <p:spPr>
          <a:xfrm>
            <a:off x="4800600" y="285750"/>
            <a:ext cx="25699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What problem does it have?</a:t>
            </a:r>
            <a:endParaRPr lang="fa-IR" b="1" dirty="0"/>
          </a:p>
        </p:txBody>
      </p:sp>
      <p:sp>
        <p:nvSpPr>
          <p:cNvPr id="10" name="Rectangle 9"/>
          <p:cNvSpPr/>
          <p:nvPr/>
        </p:nvSpPr>
        <p:spPr>
          <a:xfrm>
            <a:off x="3200400" y="59055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smtClean="0"/>
              <a:t>Suppose humans achieve perfect performance (≈0% error) </a:t>
            </a:r>
          </a:p>
          <a:p>
            <a:r>
              <a:rPr lang="en-US" sz="1000" dirty="0" smtClean="0"/>
              <a:t>on the cat detection task, thus the optimal error rate is 0%. </a:t>
            </a:r>
            <a:endParaRPr lang="fa-IR" sz="10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297555" y="2989580"/>
          <a:ext cx="5389245" cy="2020570"/>
        </p:xfrm>
        <a:graphic>
          <a:graphicData uri="http://schemas.openxmlformats.org/drawingml/2006/table">
            <a:tbl>
              <a:tblPr/>
              <a:tblGrid>
                <a:gridCol w="1784985"/>
                <a:gridCol w="1624965"/>
                <a:gridCol w="1535430"/>
                <a:gridCol w="443865"/>
              </a:tblGrid>
              <a:tr h="479425"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endParaRPr lang="en-US" sz="110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Calibri"/>
                          <a:cs typeface="Arial"/>
                        </a:rPr>
                        <a:t>Distribution A</a:t>
                      </a:r>
                    </a:p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Calibri"/>
                          <a:cs typeface="Arial"/>
                        </a:rPr>
                        <a:t>Internet + Mobile image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Arial"/>
                        </a:rPr>
                        <a:t>Distribution B</a:t>
                      </a:r>
                    </a:p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Arial"/>
                        </a:rPr>
                        <a:t>Mobile image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9425"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Arial"/>
                        </a:rPr>
                        <a:t>Human level error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Arial"/>
                        </a:rPr>
                        <a:t>Human level error</a:t>
                      </a:r>
                    </a:p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Arial"/>
                        </a:rPr>
                        <a:t>~0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71755" marR="71755" algn="ctr" rtl="0"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Arial"/>
                        </a:rPr>
                        <a:t>Avoidable bias</a:t>
                      </a:r>
                    </a:p>
                  </a:txBody>
                  <a:tcPr marL="68580" marR="68580" marT="0" marB="0" vert="vert27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 rowSpan="2"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Arial"/>
                        </a:rPr>
                        <a:t>Error on examples</a:t>
                      </a:r>
                    </a:p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Arial"/>
                        </a:rPr>
                        <a:t>Algorithm has trained on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Arial"/>
                        </a:rPr>
                        <a:t>Training error</a:t>
                      </a:r>
                    </a:p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Arial"/>
                        </a:rPr>
                        <a:t>10%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 vMerge="1"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71755" marR="71755" algn="ctr" rtl="0"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Arial"/>
                        </a:rPr>
                        <a:t>Variance</a:t>
                      </a:r>
                    </a:p>
                  </a:txBody>
                  <a:tcPr marL="68580" marR="68580" marT="0" marB="0" vert="vert27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93395"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Arial"/>
                        </a:rPr>
                        <a:t>Error on examples</a:t>
                      </a:r>
                    </a:p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Arial"/>
                        </a:rPr>
                        <a:t>Algorithm hasn't trained on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Arial"/>
                        </a:rPr>
                        <a:t>Training-dev error</a:t>
                      </a:r>
                    </a:p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Arial"/>
                        </a:rPr>
                        <a:t>11%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Arial"/>
                        </a:rPr>
                        <a:t>Dev-test error</a:t>
                      </a:r>
                    </a:p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Arial"/>
                        </a:rPr>
                        <a:t>20%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/>
                </a:tc>
              </a:tr>
              <a:tr h="233045"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endParaRPr lang="en-US" sz="110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Calibri"/>
                          <a:cs typeface="Arial"/>
                        </a:rPr>
                        <a:t>Data mismatch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rtl="1"/>
                      <a:endParaRPr lang="fa-I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endParaRPr lang="en-US" sz="1100" dirty="0"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3200400" y="2451869"/>
            <a:ext cx="58674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/>
              <a:t>It might be easier to understand </a:t>
            </a:r>
          </a:p>
          <a:p>
            <a:r>
              <a:rPr lang="en-US" sz="1050" dirty="0" smtClean="0"/>
              <a:t>how the different types of errors relate to each other  by drawing them as entries in a table:</a:t>
            </a: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4" y="1045150"/>
            <a:ext cx="2605595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Training and testing </a:t>
            </a:r>
            <a:br>
              <a:rPr lang="en-US" dirty="0" smtClean="0"/>
            </a:br>
            <a:r>
              <a:rPr lang="en-US" dirty="0" smtClean="0"/>
              <a:t>on</a:t>
            </a:r>
            <a:br>
              <a:rPr lang="en-US" dirty="0" smtClean="0"/>
            </a:br>
            <a:r>
              <a:rPr lang="en-US" dirty="0" smtClean="0"/>
              <a:t>different distributions</a:t>
            </a:r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73</a:t>
            </a:fld>
            <a:endParaRPr/>
          </a:p>
        </p:txBody>
      </p:sp>
      <p:sp>
        <p:nvSpPr>
          <p:cNvPr id="4" name="Google Shape;305;p35"/>
          <p:cNvSpPr txBox="1">
            <a:spLocks/>
          </p:cNvSpPr>
          <p:nvPr/>
        </p:nvSpPr>
        <p:spPr>
          <a:xfrm>
            <a:off x="442400" y="1858950"/>
            <a:ext cx="24532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36- When you should train and test on different distributions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37- How to decide whether to use all your data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38- How to decide whether to include inconsistent data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39- Weighting data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40- Generalizing from the training set to the dev set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41- Identifying Bias, Variance, and Data Mismatch Errors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42- Addressing data mismatch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43- Artificial data synthesis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4200" y="133350"/>
            <a:ext cx="60960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Suppose you have developed a </a:t>
            </a:r>
            <a:r>
              <a:rPr lang="en-US" sz="1200" b="1" dirty="0" smtClean="0"/>
              <a:t>speech recognition </a:t>
            </a:r>
            <a:r>
              <a:rPr lang="en-US" sz="1200" dirty="0" smtClean="0"/>
              <a:t>system, </a:t>
            </a:r>
          </a:p>
          <a:p>
            <a:r>
              <a:rPr lang="en-US" sz="1200" dirty="0" smtClean="0"/>
              <a:t>that have a </a:t>
            </a:r>
            <a:r>
              <a:rPr lang="en-US" sz="1200" u="sng" dirty="0" smtClean="0"/>
              <a:t>data mismatch</a:t>
            </a:r>
            <a:r>
              <a:rPr lang="en-US" sz="1200" dirty="0" smtClean="0"/>
              <a:t> problem. </a:t>
            </a:r>
          </a:p>
          <a:p>
            <a:r>
              <a:rPr lang="en-US" sz="1200" b="1" dirty="0" smtClean="0">
                <a:solidFill>
                  <a:srgbClr val="FF0000"/>
                </a:solidFill>
              </a:rPr>
              <a:t>What can you do?</a:t>
            </a:r>
          </a:p>
          <a:p>
            <a:r>
              <a:rPr lang="en-US" sz="1200" dirty="0" smtClean="0"/>
              <a:t>(</a:t>
            </a:r>
            <a:r>
              <a:rPr lang="en-US" sz="1200" dirty="0" err="1" smtClean="0"/>
              <a:t>i</a:t>
            </a:r>
            <a:r>
              <a:rPr lang="en-US" sz="1200" dirty="0" smtClean="0"/>
              <a:t>) Try to understand what properties of the data </a:t>
            </a:r>
          </a:p>
          <a:p>
            <a:r>
              <a:rPr lang="en-US" sz="1200" b="1" dirty="0" smtClean="0"/>
              <a:t>differ </a:t>
            </a:r>
            <a:r>
              <a:rPr lang="en-US" sz="1200" dirty="0" smtClean="0"/>
              <a:t>between the training and the dev set distributions. </a:t>
            </a:r>
          </a:p>
          <a:p>
            <a:r>
              <a:rPr lang="en-US" sz="1200" dirty="0" smtClean="0"/>
              <a:t>(ii) Try to find </a:t>
            </a:r>
            <a:r>
              <a:rPr lang="en-US" sz="1200" b="1" dirty="0" smtClean="0"/>
              <a:t>more training data </a:t>
            </a:r>
            <a:r>
              <a:rPr lang="en-US" sz="1200" dirty="0" smtClean="0"/>
              <a:t>that better matches the dev set examples </a:t>
            </a:r>
          </a:p>
          <a:p>
            <a:r>
              <a:rPr lang="en-US" sz="1200" dirty="0" smtClean="0"/>
              <a:t>that your algorithm has trouble with.</a:t>
            </a:r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For example, suppose you carry out an error analysis on 100 examples dev set: </a:t>
            </a:r>
          </a:p>
          <a:p>
            <a:r>
              <a:rPr lang="en-US" sz="1200" dirty="0" smtClean="0"/>
              <a:t>You find that your system does poorly </a:t>
            </a:r>
          </a:p>
          <a:p>
            <a:r>
              <a:rPr lang="en-US" sz="1200" dirty="0" smtClean="0"/>
              <a:t>because most of the audio clips in the dev set are taken </a:t>
            </a:r>
            <a:r>
              <a:rPr lang="en-US" sz="1200" b="1" dirty="0" smtClean="0"/>
              <a:t>within a car</a:t>
            </a:r>
            <a:r>
              <a:rPr lang="en-US" sz="1200" dirty="0" smtClean="0"/>
              <a:t>, </a:t>
            </a:r>
          </a:p>
          <a:p>
            <a:r>
              <a:rPr lang="en-US" sz="1200" dirty="0" smtClean="0"/>
              <a:t>whereas most of the training set were recorded against a </a:t>
            </a:r>
            <a:r>
              <a:rPr lang="en-US" sz="1200" b="1" dirty="0" smtClean="0"/>
              <a:t>quiet background</a:t>
            </a:r>
            <a:r>
              <a:rPr lang="en-US" sz="1200" dirty="0" smtClean="0"/>
              <a:t>. </a:t>
            </a:r>
          </a:p>
          <a:p>
            <a:r>
              <a:rPr lang="en-US" sz="1200" dirty="0" smtClean="0"/>
              <a:t>The engine and road noise dramatically worsen the performance of system. </a:t>
            </a:r>
          </a:p>
          <a:p>
            <a:r>
              <a:rPr lang="en-US" sz="1200" dirty="0" smtClean="0"/>
              <a:t>In this case, you might try to acquire more training data that were taken in a car. </a:t>
            </a:r>
          </a:p>
          <a:p>
            <a:endParaRPr lang="en-US" sz="1200" dirty="0" smtClean="0"/>
          </a:p>
          <a:p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The purpose of the error analysis is </a:t>
            </a:r>
          </a:p>
          <a:p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to understand the significant differences </a:t>
            </a:r>
          </a:p>
          <a:p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between the training and the dev set, </a:t>
            </a:r>
          </a:p>
          <a:p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which leads to the data mismatch.</a:t>
            </a:r>
          </a:p>
          <a:p>
            <a:endParaRPr lang="en-US" sz="1200" dirty="0" smtClean="0"/>
          </a:p>
          <a:p>
            <a:r>
              <a:rPr lang="en-US" sz="1200" u="sng" dirty="0" smtClean="0"/>
              <a:t>Unfortunately</a:t>
            </a:r>
            <a:r>
              <a:rPr lang="en-US" sz="1200" dirty="0" smtClean="0"/>
              <a:t>, there are no </a:t>
            </a:r>
            <a:r>
              <a:rPr lang="en-US" sz="1200" b="1" dirty="0" smtClean="0"/>
              <a:t>guarantees</a:t>
            </a:r>
            <a:r>
              <a:rPr lang="en-US" sz="1200" dirty="0" smtClean="0"/>
              <a:t> in this process. </a:t>
            </a:r>
          </a:p>
          <a:p>
            <a:r>
              <a:rPr lang="en-US" sz="1200" dirty="0" smtClean="0"/>
              <a:t>For example, if you don't have any way to get more training data </a:t>
            </a:r>
          </a:p>
          <a:p>
            <a:r>
              <a:rPr lang="en-US" sz="1200" dirty="0" smtClean="0"/>
              <a:t>that better match the dev set data, </a:t>
            </a:r>
          </a:p>
          <a:p>
            <a:r>
              <a:rPr lang="en-US" sz="1200" dirty="0" smtClean="0"/>
              <a:t>you might not have a clear path towards improving performance.</a:t>
            </a:r>
            <a:endParaRPr lang="fa-IR" sz="1200" dirty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4" y="1045150"/>
            <a:ext cx="2605595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Training and testing </a:t>
            </a:r>
            <a:br>
              <a:rPr lang="en-US" dirty="0" smtClean="0"/>
            </a:br>
            <a:r>
              <a:rPr lang="en-US" dirty="0" smtClean="0"/>
              <a:t>on</a:t>
            </a:r>
            <a:br>
              <a:rPr lang="en-US" dirty="0" smtClean="0"/>
            </a:br>
            <a:r>
              <a:rPr lang="en-US" dirty="0" smtClean="0"/>
              <a:t>different distributions</a:t>
            </a:r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74</a:t>
            </a:fld>
            <a:endParaRPr/>
          </a:p>
        </p:txBody>
      </p:sp>
      <p:sp>
        <p:nvSpPr>
          <p:cNvPr id="4" name="Google Shape;305;p35"/>
          <p:cNvSpPr txBox="1">
            <a:spLocks/>
          </p:cNvSpPr>
          <p:nvPr/>
        </p:nvSpPr>
        <p:spPr>
          <a:xfrm>
            <a:off x="442400" y="1858950"/>
            <a:ext cx="24532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36- When you should train and test on different distributions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37- How to decide whether to use all your data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38- How to decide whether to include inconsistent data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39- Weighting data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40- Generalizing from the training set to the dev set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41- Identifying Bias, Variance, and Data Mismatch Errors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42- Addressing data mismatch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43- Artificial data synthesis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21028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0" y="133350"/>
            <a:ext cx="60960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Your speech system needs more data that were taken from within a car. </a:t>
            </a:r>
          </a:p>
          <a:p>
            <a:r>
              <a:rPr lang="en-US" sz="1200" dirty="0" smtClean="0"/>
              <a:t>Rather than collecting a lot of data while driving around, </a:t>
            </a:r>
          </a:p>
          <a:p>
            <a:r>
              <a:rPr lang="en-US" sz="1200" dirty="0" smtClean="0"/>
              <a:t>there might be an easier way to get this data: </a:t>
            </a:r>
          </a:p>
          <a:p>
            <a:r>
              <a:rPr lang="en-US" sz="1200" dirty="0" smtClean="0"/>
              <a:t>By </a:t>
            </a:r>
            <a:r>
              <a:rPr lang="en-US" sz="1200" b="1" dirty="0" smtClean="0">
                <a:solidFill>
                  <a:srgbClr val="FF0000"/>
                </a:solidFill>
              </a:rPr>
              <a:t>artificially synthesizing </a:t>
            </a:r>
            <a:r>
              <a:rPr lang="en-US" sz="1200" dirty="0" smtClean="0"/>
              <a:t>it.</a:t>
            </a:r>
          </a:p>
          <a:p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Suppose you obtain a large quantity of </a:t>
            </a:r>
            <a:r>
              <a:rPr lang="en-US" sz="1200" b="1" dirty="0" smtClean="0"/>
              <a:t>car/road </a:t>
            </a:r>
            <a:r>
              <a:rPr lang="en-US" sz="1200" dirty="0" smtClean="0"/>
              <a:t>noise audio clips. </a:t>
            </a:r>
          </a:p>
          <a:p>
            <a:r>
              <a:rPr lang="en-US" sz="1200" dirty="0" smtClean="0"/>
              <a:t>also have a large training set of people </a:t>
            </a:r>
            <a:r>
              <a:rPr lang="en-US" sz="1200" b="1" dirty="0" smtClean="0"/>
              <a:t>speaking in a quiet room</a:t>
            </a:r>
            <a:r>
              <a:rPr lang="en-US" sz="1200" dirty="0" smtClean="0"/>
              <a:t>. </a:t>
            </a:r>
          </a:p>
          <a:p>
            <a:r>
              <a:rPr lang="en-US" sz="1200" dirty="0" smtClean="0"/>
              <a:t>If you take an audio clip of a person speaking and </a:t>
            </a:r>
          </a:p>
          <a:p>
            <a:r>
              <a:rPr lang="en-US" sz="1200" dirty="0" smtClean="0"/>
              <a:t>“</a:t>
            </a:r>
            <a:r>
              <a:rPr lang="en-US" sz="1200" b="1" dirty="0" smtClean="0">
                <a:solidFill>
                  <a:srgbClr val="0070C0"/>
                </a:solidFill>
              </a:rPr>
              <a:t>add</a:t>
            </a:r>
            <a:r>
              <a:rPr lang="en-US" sz="1200" dirty="0" smtClean="0"/>
              <a:t>” that to an audio clip of car/road noise, </a:t>
            </a:r>
          </a:p>
          <a:p>
            <a:r>
              <a:rPr lang="en-US" sz="1200" dirty="0" smtClean="0"/>
              <a:t>you will obtain an audio clip that sounds that person was speaking in a noisy car. </a:t>
            </a:r>
          </a:p>
          <a:p>
            <a:r>
              <a:rPr lang="en-US" sz="1200" dirty="0" smtClean="0"/>
              <a:t>Using this process, you can </a:t>
            </a:r>
            <a:r>
              <a:rPr lang="en-US" sz="1200" b="1" dirty="0" smtClean="0">
                <a:solidFill>
                  <a:srgbClr val="FF0000"/>
                </a:solidFill>
              </a:rPr>
              <a:t>“synthesize” </a:t>
            </a:r>
            <a:r>
              <a:rPr lang="en-US" sz="1200" dirty="0" smtClean="0"/>
              <a:t>huge amounts of data.</a:t>
            </a:r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Let’s use the cat image detector as a second example. </a:t>
            </a:r>
          </a:p>
          <a:p>
            <a:r>
              <a:rPr lang="en-US" sz="1200" dirty="0" smtClean="0"/>
              <a:t>You notice that dev set images have much more </a:t>
            </a:r>
            <a:r>
              <a:rPr lang="en-US" sz="1200" b="1" dirty="0" smtClean="0"/>
              <a:t>motion blur </a:t>
            </a:r>
          </a:p>
          <a:p>
            <a:r>
              <a:rPr lang="en-US" sz="1200" dirty="0" smtClean="0"/>
              <a:t>because they tend to come from cell phone users who are moving their phone slightly </a:t>
            </a:r>
          </a:p>
          <a:p>
            <a:r>
              <a:rPr lang="en-US" sz="1200" dirty="0" smtClean="0"/>
              <a:t>while taking the picture. </a:t>
            </a:r>
          </a:p>
          <a:p>
            <a:endParaRPr lang="en-US" sz="1200" dirty="0" smtClean="0"/>
          </a:p>
          <a:p>
            <a:r>
              <a:rPr lang="en-US" sz="1200" dirty="0" smtClean="0"/>
              <a:t>You can take </a:t>
            </a:r>
            <a:r>
              <a:rPr lang="en-US" sz="1200" b="1" dirty="0" smtClean="0"/>
              <a:t>non-blurry </a:t>
            </a:r>
            <a:r>
              <a:rPr lang="en-US" sz="1200" dirty="0" smtClean="0"/>
              <a:t>images from the training set of internet images, </a:t>
            </a:r>
          </a:p>
          <a:p>
            <a:r>
              <a:rPr lang="en-US" sz="1200" dirty="0" smtClean="0"/>
              <a:t>and add </a:t>
            </a:r>
            <a:r>
              <a:rPr lang="en-US" sz="1200" b="1" dirty="0" smtClean="0"/>
              <a:t>simulated motion blur </a:t>
            </a:r>
            <a:r>
              <a:rPr lang="en-US" sz="1200" dirty="0" smtClean="0"/>
              <a:t>to them, </a:t>
            </a:r>
          </a:p>
          <a:p>
            <a:r>
              <a:rPr lang="en-US" sz="1200" dirty="0" smtClean="0"/>
              <a:t>thus making them more similar to the dev set.</a:t>
            </a:r>
            <a:endParaRPr lang="en-US" sz="1200" dirty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>
            <a:spLocks noGrp="1"/>
          </p:cNvSpPr>
          <p:nvPr>
            <p:ph type="body" idx="1"/>
          </p:nvPr>
        </p:nvSpPr>
        <p:spPr>
          <a:xfrm>
            <a:off x="1295400" y="1047750"/>
            <a:ext cx="6477000" cy="32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1600" b="0" dirty="0" smtClean="0"/>
              <a:t>Keep in mind that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600" b="0" dirty="0" smtClean="0"/>
              <a:t>artificial data synthesis has its </a:t>
            </a:r>
            <a:r>
              <a:rPr lang="en-US" sz="1600" dirty="0" smtClean="0"/>
              <a:t>challenges</a:t>
            </a:r>
            <a:r>
              <a:rPr lang="en-US" sz="1600" b="0" dirty="0" smtClean="0"/>
              <a:t>: 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1600" b="0" dirty="0" smtClean="0"/>
          </a:p>
          <a:p>
            <a:pPr marL="0" lvl="0" indent="0">
              <a:spcBef>
                <a:spcPts val="0"/>
              </a:spcBef>
              <a:buNone/>
            </a:pPr>
            <a:endParaRPr lang="en-US" sz="1600" b="0" dirty="0" smtClean="0"/>
          </a:p>
          <a:p>
            <a:pPr marL="0" lvl="0" indent="0">
              <a:spcBef>
                <a:spcPts val="0"/>
              </a:spcBef>
              <a:buNone/>
            </a:pPr>
            <a:endParaRPr lang="en-US" sz="1600" b="0" dirty="0" smtClean="0"/>
          </a:p>
          <a:p>
            <a:pPr marL="0" lvl="0" indent="0">
              <a:spcBef>
                <a:spcPts val="0"/>
              </a:spcBef>
              <a:buNone/>
            </a:pPr>
            <a:r>
              <a:rPr lang="en-US" sz="1600" b="0" dirty="0" smtClean="0"/>
              <a:t>it is sometimes easier to create synthetic data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600" b="0" dirty="0" smtClean="0"/>
              <a:t>that appears realistic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600" dirty="0" smtClean="0"/>
              <a:t>to a person 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1600" b="0" dirty="0" smtClean="0"/>
          </a:p>
          <a:p>
            <a:pPr marL="0" lvl="0" indent="0">
              <a:spcBef>
                <a:spcPts val="0"/>
              </a:spcBef>
              <a:buNone/>
            </a:pPr>
            <a:r>
              <a:rPr lang="en-US" sz="1600" b="0" dirty="0" smtClean="0"/>
              <a:t>than it is to create data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600" b="0" dirty="0" smtClean="0"/>
              <a:t>that appears realistic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600" dirty="0" smtClean="0"/>
              <a:t>to a computer</a:t>
            </a:r>
            <a:r>
              <a:rPr lang="en-US" sz="1600" b="0" dirty="0" smtClean="0"/>
              <a:t>. </a:t>
            </a:r>
          </a:p>
        </p:txBody>
      </p:sp>
      <p:sp>
        <p:nvSpPr>
          <p:cNvPr id="140" name="Google Shape;140;p19"/>
          <p:cNvSpPr txBox="1">
            <a:spLocks noGrp="1"/>
          </p:cNvSpPr>
          <p:nvPr>
            <p:ph type="sldNum" idx="12"/>
          </p:nvPr>
        </p:nvSpPr>
        <p:spPr>
          <a:xfrm>
            <a:off x="265275" y="4607475"/>
            <a:ext cx="86169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75</a:t>
            </a:fld>
            <a:endParaRPr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900" decel="100000" fill="hold"/>
                                        <p:tgtEl>
                                          <p:spTgt spid="1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81000" y="1352550"/>
            <a:ext cx="914400" cy="381000"/>
          </a:xfrm>
          <a:prstGeom prst="rect">
            <a:avLst/>
          </a:prstGeom>
          <a:solidFill>
            <a:srgbClr val="FF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87" name="Google Shape;187;p23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76</a:t>
            </a:fld>
            <a:endParaRPr>
              <a:solidFill>
                <a:srgbClr val="294667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0" y="590550"/>
            <a:ext cx="4648200" cy="4114800"/>
          </a:xfrm>
        </p:spPr>
        <p:txBody>
          <a:bodyPr/>
          <a:lstStyle/>
          <a:p>
            <a:pPr marL="0">
              <a:spcBef>
                <a:spcPts val="0"/>
              </a:spcBef>
              <a:buNone/>
            </a:pPr>
            <a:r>
              <a:rPr lang="en-US" sz="1200" dirty="0" smtClean="0"/>
              <a:t>suppose you have 1,000 hours of speech training data,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200" dirty="0" smtClean="0"/>
              <a:t>but only 1 hour of car noise.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200" dirty="0" smtClean="0"/>
              <a:t>If you repeatedly use the same 1 hour of car noise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200" dirty="0" smtClean="0"/>
              <a:t>with different portions from the 1,000 hours,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200" dirty="0" smtClean="0"/>
              <a:t>you will end up with </a:t>
            </a:r>
            <a:r>
              <a:rPr lang="en-US" sz="1200" b="1" dirty="0" smtClean="0"/>
              <a:t>a synthetic dataset</a:t>
            </a:r>
            <a:r>
              <a:rPr lang="en-US" sz="1200" dirty="0" smtClean="0"/>
              <a:t>. </a:t>
            </a:r>
          </a:p>
          <a:p>
            <a:pPr marL="0">
              <a:spcBef>
                <a:spcPts val="0"/>
              </a:spcBef>
              <a:buNone/>
            </a:pPr>
            <a:endParaRPr lang="en-US" sz="1200" dirty="0" smtClean="0"/>
          </a:p>
          <a:p>
            <a:pPr marL="0">
              <a:spcBef>
                <a:spcPts val="0"/>
              </a:spcBef>
              <a:buNone/>
            </a:pPr>
            <a:r>
              <a:rPr lang="en-US" sz="1200" dirty="0" smtClean="0"/>
              <a:t>While a person listening to this audio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200" dirty="0" smtClean="0"/>
              <a:t>probably would not be able to tell</a:t>
            </a:r>
          </a:p>
          <a:p>
            <a:pPr marL="0">
              <a:spcBef>
                <a:spcPts val="0"/>
              </a:spcBef>
              <a:buNone/>
            </a:pPr>
            <a:r>
              <a:rPr lang="en-US" sz="1200" dirty="0" smtClean="0"/>
              <a:t>But it is possible that a learning algorithm would “</a:t>
            </a:r>
            <a:r>
              <a:rPr lang="en-US" sz="1200" b="1" dirty="0" smtClean="0">
                <a:solidFill>
                  <a:srgbClr val="FF0000"/>
                </a:solidFill>
              </a:rPr>
              <a:t>overfit</a:t>
            </a:r>
            <a:r>
              <a:rPr lang="en-US" sz="1200" dirty="0" smtClean="0"/>
              <a:t>”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200" dirty="0" smtClean="0">
                <a:solidFill>
                  <a:schemeClr val="accent2">
                    <a:lumMod val="50000"/>
                  </a:schemeClr>
                </a:solidFill>
              </a:rPr>
              <a:t>to the 1 hour of car noise.</a:t>
            </a:r>
            <a:r>
              <a:rPr lang="en-US" sz="1200" dirty="0" smtClean="0"/>
              <a:t>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200" dirty="0" smtClean="0"/>
              <a:t>Thus, it could generalize poorly to a new audio clip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200" dirty="0" smtClean="0"/>
              <a:t>where the car noise happens to sound different.</a:t>
            </a:r>
          </a:p>
          <a:p>
            <a:pPr marL="0">
              <a:spcBef>
                <a:spcPts val="0"/>
              </a:spcBef>
              <a:buNone/>
            </a:pPr>
            <a:endParaRPr lang="en-US" sz="1200" dirty="0" smtClean="0"/>
          </a:p>
          <a:p>
            <a:pPr marL="0">
              <a:spcBef>
                <a:spcPts val="0"/>
              </a:spcBef>
              <a:buNone/>
            </a:pPr>
            <a:endParaRPr lang="en-US" sz="1200" dirty="0" smtClean="0"/>
          </a:p>
          <a:p>
            <a:pPr marL="0">
              <a:spcBef>
                <a:spcPts val="0"/>
              </a:spcBef>
              <a:buNone/>
            </a:pPr>
            <a:r>
              <a:rPr lang="en-US" sz="1200" dirty="0" smtClean="0"/>
              <a:t>Alternatively,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200" dirty="0" smtClean="0"/>
              <a:t>suppose you have 1,000 </a:t>
            </a:r>
            <a:r>
              <a:rPr lang="en-US" sz="1200" b="1" dirty="0" smtClean="0"/>
              <a:t>unique hours of car noise</a:t>
            </a:r>
            <a:r>
              <a:rPr lang="en-US" sz="1200" dirty="0" smtClean="0"/>
              <a:t>,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200" dirty="0" smtClean="0"/>
              <a:t>but all of it was taken from just 10 different cars.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200" dirty="0" smtClean="0"/>
              <a:t>In this case, it is possible for an algorithm to “</a:t>
            </a:r>
            <a:r>
              <a:rPr lang="en-US" sz="1200" b="1" dirty="0" smtClean="0">
                <a:solidFill>
                  <a:srgbClr val="FF0000"/>
                </a:solidFill>
              </a:rPr>
              <a:t>overfit</a:t>
            </a:r>
            <a:r>
              <a:rPr lang="en-US" sz="1200" dirty="0" smtClean="0"/>
              <a:t>”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200" dirty="0" smtClean="0">
                <a:solidFill>
                  <a:schemeClr val="accent2">
                    <a:lumMod val="50000"/>
                  </a:schemeClr>
                </a:solidFill>
              </a:rPr>
              <a:t>to these 10 cars</a:t>
            </a:r>
          </a:p>
          <a:p>
            <a:pPr marL="0">
              <a:spcBef>
                <a:spcPts val="0"/>
              </a:spcBef>
              <a:buNone/>
            </a:pPr>
            <a:r>
              <a:rPr lang="en-US" sz="1200" dirty="0" smtClean="0"/>
              <a:t>and perform poorly if tested on audio from a different car.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572000" y="133350"/>
            <a:ext cx="56388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suppose you are building a computer vision system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to recognize cars.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Suppose you partner with a video gaming company,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which has computer graphics models of several cars.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To train your algorithm, you use the models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to generate synthetic images of cars.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Even if the synthesized images look very realistic,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this approach will probably not work well.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The video game might have ~20 car designs in the game.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It is very expensive to build a 3D car model of a car;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if you were playing the game,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you probably wouldn’t notice that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you’re seeing the same cars over and over,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perhaps only painted differently.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I.e., this data looks very realistic to you.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But compared to the set of all cars out on roads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this set of 20 synthesized cars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captures only a minuscule fraction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of the world’s distribution of cars.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Thus your system will “</a:t>
            </a:r>
            <a:r>
              <a:rPr lang="en-US" sz="1200" b="1" dirty="0" smtClean="0">
                <a:solidFill>
                  <a:srgbClr val="FF0000"/>
                </a:solidFill>
              </a:rPr>
              <a:t>overfit</a:t>
            </a:r>
            <a:r>
              <a:rPr lang="en-US" sz="1200" dirty="0" smtClean="0">
                <a:solidFill>
                  <a:schemeClr val="bg1"/>
                </a:solidFill>
              </a:rPr>
              <a:t>” to these 20 specific car designs,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and it will fail to generalize well to dev/test sets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that include other car designs.</a:t>
            </a:r>
          </a:p>
        </p:txBody>
      </p:sp>
      <p:pic>
        <p:nvPicPr>
          <p:cNvPr id="8" name="Picture 7" descr="audi_PNG173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3790950"/>
            <a:ext cx="1872000" cy="140400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>
            <a:spLocks noGrp="1"/>
          </p:cNvSpPr>
          <p:nvPr>
            <p:ph type="body" idx="1"/>
          </p:nvPr>
        </p:nvSpPr>
        <p:spPr>
          <a:xfrm>
            <a:off x="1295400" y="1276350"/>
            <a:ext cx="6477000" cy="25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1600" b="0" dirty="0" smtClean="0"/>
              <a:t>1- Unfortunately, data synthesis problems can be </a:t>
            </a:r>
            <a:r>
              <a:rPr lang="en-US" sz="1600" dirty="0" smtClean="0"/>
              <a:t>hard to spot</a:t>
            </a:r>
            <a:r>
              <a:rPr lang="en-US" sz="1600" b="0" dirty="0" smtClean="0"/>
              <a:t>.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1600" b="0" dirty="0" smtClean="0"/>
          </a:p>
          <a:p>
            <a:pPr marL="0" lvl="0" indent="0">
              <a:spcBef>
                <a:spcPts val="0"/>
              </a:spcBef>
              <a:buNone/>
            </a:pPr>
            <a:endParaRPr lang="en-US" sz="1600" b="0" dirty="0" smtClean="0"/>
          </a:p>
          <a:p>
            <a:pPr marL="0" lvl="0" indent="0">
              <a:spcBef>
                <a:spcPts val="0"/>
              </a:spcBef>
              <a:buNone/>
            </a:pPr>
            <a:endParaRPr lang="en-US" sz="1600" b="0" dirty="0" smtClean="0"/>
          </a:p>
          <a:p>
            <a:pPr marL="0" lvl="0" indent="0">
              <a:spcBef>
                <a:spcPts val="0"/>
              </a:spcBef>
              <a:buNone/>
            </a:pPr>
            <a:r>
              <a:rPr lang="en-US" sz="1600" b="0" dirty="0" smtClean="0"/>
              <a:t>2-When working on data synthesis,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600" b="0" dirty="0" smtClean="0"/>
              <a:t>produced data with details that are close enough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600" b="0" dirty="0" smtClean="0"/>
              <a:t>to the actual distribution.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600" b="0" dirty="0" smtClean="0"/>
              <a:t>If you are able to get the details right,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600" b="0" dirty="0" smtClean="0"/>
              <a:t>you can suddenly access a </a:t>
            </a:r>
            <a:r>
              <a:rPr lang="en-US" sz="1600" dirty="0" smtClean="0"/>
              <a:t>far larger training set </a:t>
            </a:r>
            <a:r>
              <a:rPr lang="en-US" sz="1600" b="0" dirty="0" smtClean="0"/>
              <a:t>than before.</a:t>
            </a:r>
          </a:p>
        </p:txBody>
      </p:sp>
      <p:sp>
        <p:nvSpPr>
          <p:cNvPr id="140" name="Google Shape;140;p19"/>
          <p:cNvSpPr txBox="1">
            <a:spLocks noGrp="1"/>
          </p:cNvSpPr>
          <p:nvPr>
            <p:ph type="sldNum" idx="12"/>
          </p:nvPr>
        </p:nvSpPr>
        <p:spPr>
          <a:xfrm>
            <a:off x="265275" y="4607475"/>
            <a:ext cx="86169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77</a:t>
            </a:fld>
            <a:endParaRPr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78</a:t>
            </a:fld>
            <a:endParaRPr/>
          </a:p>
        </p:txBody>
      </p:sp>
      <p:sp>
        <p:nvSpPr>
          <p:cNvPr id="5" name="Google Shape;158;p21"/>
          <p:cNvSpPr txBox="1">
            <a:spLocks/>
          </p:cNvSpPr>
          <p:nvPr/>
        </p:nvSpPr>
        <p:spPr>
          <a:xfrm>
            <a:off x="2379400" y="1581150"/>
            <a:ext cx="4385100" cy="1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rgbClr val="294667"/>
              </a:buClr>
              <a:buSzPts val="1400"/>
            </a:pPr>
            <a:r>
              <a:rPr lang="en-US" sz="3600" b="1" dirty="0" smtClean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  <a:t>Debugging</a:t>
            </a:r>
            <a:br>
              <a:rPr lang="en-US" sz="3600" b="1" dirty="0" smtClean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-US" sz="3600" b="1" dirty="0" smtClean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  <a:t>inference algorithms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00400" y="1581150"/>
            <a:ext cx="27432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200400" y="3420224"/>
            <a:ext cx="27432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4" y="1045150"/>
            <a:ext cx="2605595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Debugging</a:t>
            </a:r>
            <a:br>
              <a:rPr lang="en-US" dirty="0" smtClean="0"/>
            </a:br>
            <a:r>
              <a:rPr lang="en-US" dirty="0" smtClean="0"/>
              <a:t>inference algorithms</a:t>
            </a:r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79</a:t>
            </a:fld>
            <a:endParaRPr/>
          </a:p>
        </p:txBody>
      </p:sp>
      <p:sp>
        <p:nvSpPr>
          <p:cNvPr id="4" name="Google Shape;305;p35"/>
          <p:cNvSpPr txBox="1">
            <a:spLocks/>
          </p:cNvSpPr>
          <p:nvPr/>
        </p:nvSpPr>
        <p:spPr>
          <a:xfrm>
            <a:off x="442400" y="1858950"/>
            <a:ext cx="24532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44- The Optimization Verification test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45- General form of Optimization Verification test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46- Reinforcement learning example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24200" y="133350"/>
            <a:ext cx="58674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Suppose a speech recognition system. </a:t>
            </a:r>
          </a:p>
          <a:p>
            <a:r>
              <a:rPr lang="en-US" dirty="0" smtClean="0"/>
              <a:t>Your system works by inputting an audio clip A, </a:t>
            </a:r>
          </a:p>
          <a:p>
            <a:r>
              <a:rPr lang="en-US" dirty="0" smtClean="0"/>
              <a:t>and computing some </a:t>
            </a:r>
            <a:r>
              <a:rPr lang="en-US" dirty="0" err="1" smtClean="0"/>
              <a:t>Score</a:t>
            </a:r>
            <a:r>
              <a:rPr lang="en-US" baseline="-25000" dirty="0" err="1" smtClean="0"/>
              <a:t>A</a:t>
            </a:r>
            <a:r>
              <a:rPr lang="en-US" dirty="0" smtClean="0"/>
              <a:t>(S) for each possible output sentence S. </a:t>
            </a:r>
          </a:p>
          <a:p>
            <a:endParaRPr lang="en-US" dirty="0" smtClean="0"/>
          </a:p>
          <a:p>
            <a:r>
              <a:rPr lang="en-US" dirty="0" smtClean="0"/>
              <a:t>For example, you might try to estimate </a:t>
            </a:r>
            <a:r>
              <a:rPr lang="en-US" dirty="0" err="1" smtClean="0"/>
              <a:t>Score</a:t>
            </a:r>
            <a:r>
              <a:rPr lang="en-US" baseline="-25000" dirty="0" err="1" smtClean="0"/>
              <a:t>A</a:t>
            </a:r>
            <a:r>
              <a:rPr lang="en-US" dirty="0" smtClean="0"/>
              <a:t>(S) = P(S|A), </a:t>
            </a:r>
          </a:p>
          <a:p>
            <a:r>
              <a:rPr lang="en-US" dirty="0" smtClean="0"/>
              <a:t>the probability that the correct output transcription is the sentence S, </a:t>
            </a:r>
          </a:p>
          <a:p>
            <a:r>
              <a:rPr lang="en-US" dirty="0" smtClean="0"/>
              <a:t>given that the input audio was A.</a:t>
            </a:r>
          </a:p>
          <a:p>
            <a:r>
              <a:rPr lang="en-US" dirty="0" smtClean="0"/>
              <a:t>Given a way to compute </a:t>
            </a:r>
            <a:r>
              <a:rPr lang="en-US" dirty="0" err="1" smtClean="0"/>
              <a:t>Score</a:t>
            </a:r>
            <a:r>
              <a:rPr lang="en-US" baseline="-25000" dirty="0" err="1" smtClean="0"/>
              <a:t>A</a:t>
            </a:r>
            <a:r>
              <a:rPr lang="en-US" dirty="0" smtClean="0"/>
              <a:t>(S), </a:t>
            </a:r>
          </a:p>
          <a:p>
            <a:r>
              <a:rPr lang="en-US" dirty="0" smtClean="0"/>
              <a:t>you still have to find the English sentence S that maximizes it:</a:t>
            </a:r>
            <a:endParaRPr lang="fa-IR" dirty="0"/>
          </a:p>
        </p:txBody>
      </p:sp>
      <p:pic>
        <p:nvPicPr>
          <p:cNvPr id="7" name="Picture 6" descr="A9RB75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190750"/>
            <a:ext cx="2343150" cy="40919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124200" y="2608243"/>
            <a:ext cx="58674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If the English language has 50,000 words, </a:t>
            </a:r>
          </a:p>
          <a:p>
            <a:r>
              <a:rPr lang="en-US" dirty="0" smtClean="0"/>
              <a:t>then there are (50,000)</a:t>
            </a:r>
            <a:r>
              <a:rPr lang="en-US" baseline="30000" dirty="0" smtClean="0"/>
              <a:t>N</a:t>
            </a:r>
            <a:r>
              <a:rPr lang="en-US" dirty="0" smtClean="0"/>
              <a:t> possible sentences of length N</a:t>
            </a:r>
          </a:p>
          <a:p>
            <a:endParaRPr lang="en-US" dirty="0" smtClean="0"/>
          </a:p>
          <a:p>
            <a:r>
              <a:rPr lang="en-US" dirty="0" smtClean="0"/>
              <a:t>You need to apply an approximate search algorithm, </a:t>
            </a:r>
          </a:p>
          <a:p>
            <a:r>
              <a:rPr lang="en-US" dirty="0" smtClean="0"/>
              <a:t>to find the value of S that optimizes (maximizes) </a:t>
            </a:r>
            <a:r>
              <a:rPr lang="en-US" dirty="0" err="1" smtClean="0"/>
              <a:t>Score</a:t>
            </a:r>
            <a:r>
              <a:rPr lang="en-US" baseline="-25000" dirty="0" err="1" smtClean="0"/>
              <a:t>A</a:t>
            </a:r>
            <a:r>
              <a:rPr lang="en-US" dirty="0" smtClean="0"/>
              <a:t>(S).</a:t>
            </a:r>
          </a:p>
          <a:p>
            <a:endParaRPr lang="en-US" dirty="0" smtClean="0"/>
          </a:p>
          <a:p>
            <a:r>
              <a:rPr lang="en-US" dirty="0" smtClean="0"/>
              <a:t>One example search algorithm is “beam search,” </a:t>
            </a:r>
          </a:p>
          <a:p>
            <a:r>
              <a:rPr lang="en-US" dirty="0" smtClean="0"/>
              <a:t>Algorithms like this are not guaranteed to find the value of S </a:t>
            </a:r>
          </a:p>
          <a:p>
            <a:r>
              <a:rPr lang="en-US" dirty="0" smtClean="0"/>
              <a:t>that maximizes </a:t>
            </a:r>
            <a:r>
              <a:rPr lang="en-US" dirty="0" err="1" smtClean="0"/>
              <a:t>Score</a:t>
            </a:r>
            <a:r>
              <a:rPr lang="en-US" baseline="-25000" dirty="0" err="1" smtClean="0"/>
              <a:t>A</a:t>
            </a:r>
            <a:r>
              <a:rPr lang="en-US" dirty="0" smtClean="0"/>
              <a:t>(S).</a:t>
            </a: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  <p:sp>
        <p:nvSpPr>
          <p:cNvPr id="5" name="Google Shape;158;p21"/>
          <p:cNvSpPr txBox="1">
            <a:spLocks/>
          </p:cNvSpPr>
          <p:nvPr/>
        </p:nvSpPr>
        <p:spPr>
          <a:xfrm>
            <a:off x="2379400" y="1581150"/>
            <a:ext cx="4385100" cy="1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rPr>
              <a:t>Setting up</a:t>
            </a:r>
            <a:br>
              <a:rPr kumimoji="0" 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kumimoji="0" 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rPr>
              <a:t>development </a:t>
            </a:r>
            <a:br>
              <a:rPr kumimoji="0" 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kumimoji="0" 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rriweather"/>
                <a:ea typeface="Merriweather"/>
                <a:cs typeface="Merriweather"/>
                <a:sym typeface="Merriweather"/>
              </a:rPr>
              <a:t>and test sets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00400" y="1581150"/>
            <a:ext cx="27432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200400" y="3420224"/>
            <a:ext cx="27432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81000" y="1352550"/>
            <a:ext cx="914400" cy="381000"/>
          </a:xfrm>
          <a:prstGeom prst="rect">
            <a:avLst/>
          </a:prstGeom>
          <a:solidFill>
            <a:srgbClr val="FF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87" name="Google Shape;187;p23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80</a:t>
            </a:fld>
            <a:endParaRPr>
              <a:solidFill>
                <a:srgbClr val="294667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0" y="590550"/>
            <a:ext cx="4648200" cy="4552950"/>
          </a:xfrm>
        </p:spPr>
        <p:txBody>
          <a:bodyPr/>
          <a:lstStyle/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Suppose that an audio clip A is “</a:t>
            </a:r>
            <a:r>
              <a:rPr lang="en-US" sz="1100" b="1" dirty="0" smtClean="0"/>
              <a:t>I love machine learning</a:t>
            </a:r>
            <a:r>
              <a:rPr lang="en-US" sz="1100" dirty="0" smtClean="0"/>
              <a:t>.”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But system outputs is “</a:t>
            </a:r>
            <a:r>
              <a:rPr lang="en-US" sz="1100" b="1" dirty="0" smtClean="0"/>
              <a:t>I love robots</a:t>
            </a:r>
            <a:r>
              <a:rPr lang="en-US" sz="1100" dirty="0" smtClean="0"/>
              <a:t>.”</a:t>
            </a:r>
          </a:p>
          <a:p>
            <a:pPr marL="0">
              <a:spcBef>
                <a:spcPts val="0"/>
              </a:spcBef>
              <a:buNone/>
            </a:pPr>
            <a:endParaRPr lang="en-US" sz="1100" dirty="0" smtClean="0"/>
          </a:p>
          <a:p>
            <a:pPr marL="0"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chemeClr val="accent2">
                    <a:lumMod val="75000"/>
                  </a:schemeClr>
                </a:solidFill>
              </a:rPr>
              <a:t>There are two possibilities:</a:t>
            </a:r>
          </a:p>
          <a:p>
            <a:pPr marL="0">
              <a:spcBef>
                <a:spcPts val="0"/>
              </a:spcBef>
              <a:buNone/>
            </a:pPr>
            <a:r>
              <a:rPr lang="en-US" sz="1100" b="1" dirty="0" smtClean="0">
                <a:solidFill>
                  <a:schemeClr val="accent2">
                    <a:lumMod val="50000"/>
                  </a:schemeClr>
                </a:solidFill>
              </a:rPr>
              <a:t>1. Search algorithm problem​.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The search algorithm failed to find the value of S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that maximizes </a:t>
            </a:r>
            <a:r>
              <a:rPr lang="en-US" sz="1100" dirty="0" err="1" smtClean="0"/>
              <a:t>Score</a:t>
            </a:r>
            <a:r>
              <a:rPr lang="en-US" sz="1100" baseline="-25000" dirty="0" err="1" smtClean="0"/>
              <a:t>A</a:t>
            </a:r>
            <a:r>
              <a:rPr lang="en-US" sz="1100" dirty="0" smtClean="0"/>
              <a:t>(S).</a:t>
            </a:r>
          </a:p>
          <a:p>
            <a:pPr marL="0">
              <a:spcBef>
                <a:spcPts val="0"/>
              </a:spcBef>
              <a:buNone/>
            </a:pPr>
            <a:r>
              <a:rPr lang="en-US" sz="1100" b="1" dirty="0" smtClean="0">
                <a:solidFill>
                  <a:schemeClr val="accent2">
                    <a:lumMod val="50000"/>
                  </a:schemeClr>
                </a:solidFill>
              </a:rPr>
              <a:t>2. scoring function problem.​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Our estimates for </a:t>
            </a:r>
            <a:r>
              <a:rPr lang="en-US" sz="1100" dirty="0" err="1" smtClean="0"/>
              <a:t>Score</a:t>
            </a:r>
            <a:r>
              <a:rPr lang="en-US" sz="1100" baseline="-25000" dirty="0" err="1" smtClean="0"/>
              <a:t>A</a:t>
            </a:r>
            <a:r>
              <a:rPr lang="en-US" sz="1100" dirty="0" smtClean="0"/>
              <a:t>(S) = P(S|A) were inaccurate.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100" dirty="0" err="1" smtClean="0"/>
              <a:t>Score</a:t>
            </a:r>
            <a:r>
              <a:rPr lang="en-US" sz="1100" baseline="-25000" dirty="0" err="1" smtClean="0"/>
              <a:t>A</a:t>
            </a:r>
            <a:r>
              <a:rPr lang="en-US" sz="1100" dirty="0" smtClean="0"/>
              <a:t>(S) failed to recognize that “I love machine learning”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is the correct transcription.</a:t>
            </a:r>
          </a:p>
          <a:p>
            <a:pPr marL="0">
              <a:spcBef>
                <a:spcPts val="0"/>
              </a:spcBef>
              <a:buNone/>
            </a:pPr>
            <a:endParaRPr lang="en-US" sz="1100" dirty="0" smtClean="0"/>
          </a:p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Depending on which of these was the cause of the failure,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you should prioritize your efforts very differently.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If #1, work on </a:t>
            </a:r>
            <a:r>
              <a:rPr lang="en-US" sz="1100" dirty="0" smtClean="0">
                <a:solidFill>
                  <a:schemeClr val="bg1"/>
                </a:solidFill>
              </a:rPr>
              <a:t>improving</a:t>
            </a:r>
            <a:r>
              <a:rPr lang="en-US" sz="1100" dirty="0" smtClean="0">
                <a:solidFill>
                  <a:srgbClr val="0070C0"/>
                </a:solidFill>
              </a:rPr>
              <a:t> the search algorithm</a:t>
            </a:r>
            <a:r>
              <a:rPr lang="en-US" sz="1100" dirty="0" smtClean="0"/>
              <a:t>.</a:t>
            </a:r>
          </a:p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If #2, work on the </a:t>
            </a:r>
            <a:r>
              <a:rPr lang="en-US" sz="1100" dirty="0" smtClean="0">
                <a:solidFill>
                  <a:srgbClr val="0070C0"/>
                </a:solidFill>
              </a:rPr>
              <a:t>learning algorithm </a:t>
            </a:r>
            <a:r>
              <a:rPr lang="en-US" sz="1100" dirty="0" smtClean="0"/>
              <a:t>that estimates </a:t>
            </a:r>
            <a:r>
              <a:rPr lang="en-US" sz="1100" dirty="0" err="1" smtClean="0"/>
              <a:t>Score</a:t>
            </a:r>
            <a:r>
              <a:rPr lang="en-US" sz="1100" baseline="-25000" dirty="0" err="1" smtClean="0"/>
              <a:t>A</a:t>
            </a:r>
            <a:r>
              <a:rPr lang="en-US" sz="1100" dirty="0" smtClean="0"/>
              <a:t>(S).</a:t>
            </a:r>
          </a:p>
          <a:p>
            <a:pPr marL="0">
              <a:spcBef>
                <a:spcPts val="0"/>
              </a:spcBef>
              <a:buNone/>
            </a:pPr>
            <a:endParaRPr lang="en-US" sz="1100" dirty="0" smtClean="0"/>
          </a:p>
          <a:p>
            <a:pPr marL="0">
              <a:spcBef>
                <a:spcPts val="0"/>
              </a:spcBef>
              <a:buNone/>
            </a:pPr>
            <a:endParaRPr lang="en-US" sz="1100" dirty="0" smtClean="0"/>
          </a:p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How can you decide what to work on?</a:t>
            </a:r>
          </a:p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Let </a:t>
            </a:r>
            <a:r>
              <a:rPr lang="en-US" sz="1100" dirty="0" err="1" smtClean="0"/>
              <a:t>S</a:t>
            </a:r>
            <a:r>
              <a:rPr lang="en-US" sz="1100" baseline="-25000" dirty="0" err="1" smtClean="0"/>
              <a:t>out</a:t>
            </a:r>
            <a:r>
              <a:rPr lang="en-US" sz="1100" baseline="-25000" dirty="0" smtClean="0"/>
              <a:t> </a:t>
            </a:r>
            <a:r>
              <a:rPr lang="en-US" sz="1100" dirty="0" smtClean="0"/>
              <a:t>be the output transcription (“I love robots”).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Let S* be the correct transcription (“I love machine learning”). </a:t>
            </a:r>
          </a:p>
          <a:p>
            <a:pPr marL="0">
              <a:spcBef>
                <a:spcPts val="0"/>
              </a:spcBef>
              <a:buNone/>
            </a:pPr>
            <a:endParaRPr lang="en-US" sz="1100" dirty="0" smtClean="0"/>
          </a:p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In order to find #1 or #2 is the problem,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you can perform the </a:t>
            </a:r>
            <a:r>
              <a:rPr lang="en-US" sz="1100" b="1" dirty="0" smtClean="0">
                <a:solidFill>
                  <a:srgbClr val="FF0000"/>
                </a:solidFill>
              </a:rPr>
              <a:t>Optimization Verification test</a:t>
            </a:r>
            <a:r>
              <a:rPr lang="en-US" sz="1100" dirty="0" smtClean="0"/>
              <a:t>​: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First, compute </a:t>
            </a:r>
            <a:r>
              <a:rPr lang="en-US" sz="1100" dirty="0" err="1" smtClean="0"/>
              <a:t>Score</a:t>
            </a:r>
            <a:r>
              <a:rPr lang="en-US" sz="1100" baseline="-25000" dirty="0" err="1" smtClean="0"/>
              <a:t>A</a:t>
            </a:r>
            <a:r>
              <a:rPr lang="en-US" sz="1100" baseline="-25000" dirty="0" smtClean="0"/>
              <a:t>(</a:t>
            </a:r>
            <a:r>
              <a:rPr lang="en-US" sz="1100" dirty="0" smtClean="0"/>
              <a:t>S*) and </a:t>
            </a:r>
            <a:r>
              <a:rPr lang="en-US" sz="1100" dirty="0" err="1" smtClean="0"/>
              <a:t>Score</a:t>
            </a:r>
            <a:r>
              <a:rPr lang="en-US" sz="1100" baseline="-25000" dirty="0" err="1" smtClean="0"/>
              <a:t>A</a:t>
            </a:r>
            <a:r>
              <a:rPr lang="en-US" sz="1100" dirty="0" smtClean="0"/>
              <a:t>(</a:t>
            </a:r>
            <a:r>
              <a:rPr lang="en-US" sz="1100" dirty="0" err="1" smtClean="0"/>
              <a:t>S</a:t>
            </a:r>
            <a:r>
              <a:rPr lang="en-US" sz="1100" baseline="-25000" dirty="0" err="1" smtClean="0"/>
              <a:t>out</a:t>
            </a:r>
            <a:r>
              <a:rPr lang="en-US" sz="1100" dirty="0" smtClean="0"/>
              <a:t>).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Then check which one is greater.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572000" y="57150"/>
            <a:ext cx="4572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B0F0"/>
                </a:solidFill>
              </a:rPr>
              <a:t>Case 1: </a:t>
            </a:r>
            <a:r>
              <a:rPr lang="en-US" sz="1200" b="1" dirty="0" err="1" smtClean="0">
                <a:solidFill>
                  <a:srgbClr val="00B0F0"/>
                </a:solidFill>
              </a:rPr>
              <a:t>Score</a:t>
            </a:r>
            <a:r>
              <a:rPr lang="en-US" sz="1200" b="1" baseline="-25000" dirty="0" err="1" smtClean="0">
                <a:solidFill>
                  <a:srgbClr val="00B0F0"/>
                </a:solidFill>
              </a:rPr>
              <a:t>A</a:t>
            </a:r>
            <a:r>
              <a:rPr lang="en-US" sz="1200" b="1" dirty="0" smtClean="0">
                <a:solidFill>
                  <a:srgbClr val="00B0F0"/>
                </a:solidFill>
              </a:rPr>
              <a:t>(S*) &gt; </a:t>
            </a:r>
            <a:r>
              <a:rPr lang="en-US" sz="1200" b="1" dirty="0" err="1" smtClean="0">
                <a:solidFill>
                  <a:srgbClr val="00B0F0"/>
                </a:solidFill>
              </a:rPr>
              <a:t>Score</a:t>
            </a:r>
            <a:r>
              <a:rPr lang="en-US" sz="1200" b="1" baseline="-25000" dirty="0" err="1" smtClean="0">
                <a:solidFill>
                  <a:srgbClr val="00B0F0"/>
                </a:solidFill>
              </a:rPr>
              <a:t>A</a:t>
            </a:r>
            <a:r>
              <a:rPr lang="en-US" sz="1200" b="1" dirty="0" smtClean="0">
                <a:solidFill>
                  <a:srgbClr val="00B0F0"/>
                </a:solidFill>
              </a:rPr>
              <a:t>(</a:t>
            </a:r>
            <a:r>
              <a:rPr lang="en-US" sz="1200" b="1" dirty="0" err="1" smtClean="0">
                <a:solidFill>
                  <a:srgbClr val="00B0F0"/>
                </a:solidFill>
              </a:rPr>
              <a:t>S</a:t>
            </a:r>
            <a:r>
              <a:rPr lang="en-US" sz="1200" b="1" baseline="-25000" dirty="0" err="1" smtClean="0">
                <a:solidFill>
                  <a:srgbClr val="00B0F0"/>
                </a:solidFill>
              </a:rPr>
              <a:t>out</a:t>
            </a:r>
            <a:r>
              <a:rPr lang="en-US" sz="1200" b="1" dirty="0" smtClean="0">
                <a:solidFill>
                  <a:srgbClr val="00B0F0"/>
                </a:solidFill>
              </a:rPr>
              <a:t>)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In this case, your learning algorithm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has correctly given S* a higher score than </a:t>
            </a:r>
            <a:r>
              <a:rPr lang="en-US" sz="1200" dirty="0" err="1" smtClean="0">
                <a:solidFill>
                  <a:schemeClr val="bg1"/>
                </a:solidFill>
              </a:rPr>
              <a:t>S</a:t>
            </a:r>
            <a:r>
              <a:rPr lang="en-US" sz="1200" baseline="-25000" dirty="0" err="1" smtClean="0">
                <a:solidFill>
                  <a:schemeClr val="bg1"/>
                </a:solidFill>
              </a:rPr>
              <a:t>out</a:t>
            </a:r>
            <a:r>
              <a:rPr lang="en-US" sz="1200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but our approximate search algorithm chose </a:t>
            </a:r>
            <a:r>
              <a:rPr lang="en-US" sz="1200" dirty="0" err="1" smtClean="0">
                <a:solidFill>
                  <a:schemeClr val="bg1"/>
                </a:solidFill>
              </a:rPr>
              <a:t>S</a:t>
            </a:r>
            <a:r>
              <a:rPr lang="en-US" sz="1200" baseline="-25000" dirty="0" err="1" smtClean="0">
                <a:solidFill>
                  <a:schemeClr val="bg1"/>
                </a:solidFill>
              </a:rPr>
              <a:t>out</a:t>
            </a:r>
            <a:r>
              <a:rPr lang="en-US" sz="1200" dirty="0" smtClean="0">
                <a:solidFill>
                  <a:schemeClr val="bg1"/>
                </a:solidFill>
              </a:rPr>
              <a:t>.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So search algorithm is failing to choose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the value of S that maximizes </a:t>
            </a:r>
            <a:r>
              <a:rPr lang="en-US" sz="1200" dirty="0" err="1" smtClean="0">
                <a:solidFill>
                  <a:schemeClr val="bg1"/>
                </a:solidFill>
              </a:rPr>
              <a:t>Score</a:t>
            </a:r>
            <a:r>
              <a:rPr lang="en-US" sz="1200" baseline="-25000" dirty="0" err="1" smtClean="0">
                <a:solidFill>
                  <a:schemeClr val="bg1"/>
                </a:solidFill>
              </a:rPr>
              <a:t>A</a:t>
            </a:r>
            <a:r>
              <a:rPr lang="en-US" sz="1200" dirty="0" smtClean="0">
                <a:solidFill>
                  <a:schemeClr val="bg1"/>
                </a:solidFill>
              </a:rPr>
              <a:t>(S).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Optimization Verification test tells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you have a search algorithm problem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you can try increasing the beam width of beam search.</a:t>
            </a:r>
          </a:p>
          <a:p>
            <a:endParaRPr lang="en-US" sz="1200" dirty="0" smtClean="0">
              <a:solidFill>
                <a:schemeClr val="bg1"/>
              </a:solidFill>
            </a:endParaRPr>
          </a:p>
          <a:p>
            <a:r>
              <a:rPr lang="en-US" sz="1200" b="1" dirty="0" smtClean="0">
                <a:solidFill>
                  <a:srgbClr val="00B0F0"/>
                </a:solidFill>
              </a:rPr>
              <a:t>Case 2: </a:t>
            </a:r>
            <a:r>
              <a:rPr lang="en-US" sz="1200" b="1" dirty="0" err="1" smtClean="0">
                <a:solidFill>
                  <a:srgbClr val="00B0F0"/>
                </a:solidFill>
              </a:rPr>
              <a:t>Score</a:t>
            </a:r>
            <a:r>
              <a:rPr lang="en-US" sz="1200" b="1" baseline="-25000" dirty="0" err="1" smtClean="0">
                <a:solidFill>
                  <a:srgbClr val="00B0F0"/>
                </a:solidFill>
              </a:rPr>
              <a:t>A</a:t>
            </a:r>
            <a:r>
              <a:rPr lang="en-US" sz="1200" b="1" dirty="0" smtClean="0">
                <a:solidFill>
                  <a:srgbClr val="00B0F0"/>
                </a:solidFill>
              </a:rPr>
              <a:t>(S*) ≤ </a:t>
            </a:r>
            <a:r>
              <a:rPr lang="en-US" sz="1200" b="1" dirty="0" err="1" smtClean="0">
                <a:solidFill>
                  <a:srgbClr val="00B0F0"/>
                </a:solidFill>
              </a:rPr>
              <a:t>Score</a:t>
            </a:r>
            <a:r>
              <a:rPr lang="en-US" sz="1200" b="1" baseline="-25000" dirty="0" err="1" smtClean="0">
                <a:solidFill>
                  <a:srgbClr val="00B0F0"/>
                </a:solidFill>
              </a:rPr>
              <a:t>A</a:t>
            </a:r>
            <a:r>
              <a:rPr lang="en-US" sz="1200" b="1" dirty="0" smtClean="0">
                <a:solidFill>
                  <a:srgbClr val="00B0F0"/>
                </a:solidFill>
              </a:rPr>
              <a:t>(</a:t>
            </a:r>
            <a:r>
              <a:rPr lang="en-US" sz="1200" b="1" dirty="0" err="1" smtClean="0">
                <a:solidFill>
                  <a:srgbClr val="00B0F0"/>
                </a:solidFill>
              </a:rPr>
              <a:t>S</a:t>
            </a:r>
            <a:r>
              <a:rPr lang="en-US" sz="1200" b="1" baseline="-25000" dirty="0" err="1" smtClean="0">
                <a:solidFill>
                  <a:srgbClr val="00B0F0"/>
                </a:solidFill>
              </a:rPr>
              <a:t>out</a:t>
            </a:r>
            <a:r>
              <a:rPr lang="en-US" sz="1200" b="1" dirty="0" smtClean="0">
                <a:solidFill>
                  <a:srgbClr val="00B0F0"/>
                </a:solidFill>
              </a:rPr>
              <a:t>)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In this case, the way you’re computing </a:t>
            </a:r>
            <a:r>
              <a:rPr lang="en-US" sz="1200" dirty="0" err="1" smtClean="0">
                <a:solidFill>
                  <a:schemeClr val="bg1"/>
                </a:solidFill>
              </a:rPr>
              <a:t>Score</a:t>
            </a:r>
            <a:r>
              <a:rPr lang="en-US" sz="1200" baseline="-25000" dirty="0" err="1" smtClean="0">
                <a:solidFill>
                  <a:schemeClr val="bg1"/>
                </a:solidFill>
              </a:rPr>
              <a:t>A</a:t>
            </a:r>
            <a:r>
              <a:rPr lang="en-US" sz="1200" dirty="0" smtClean="0">
                <a:solidFill>
                  <a:schemeClr val="bg1"/>
                </a:solidFill>
              </a:rPr>
              <a:t>(.) is at fault: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It is failing to give a strictly higher score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to the correct output S* than the incorrect </a:t>
            </a:r>
            <a:r>
              <a:rPr lang="en-US" sz="1200" dirty="0" err="1" smtClean="0">
                <a:solidFill>
                  <a:schemeClr val="bg1"/>
                </a:solidFill>
              </a:rPr>
              <a:t>S</a:t>
            </a:r>
            <a:r>
              <a:rPr lang="en-US" sz="1200" baseline="-25000" dirty="0" err="1" smtClean="0">
                <a:solidFill>
                  <a:schemeClr val="bg1"/>
                </a:solidFill>
              </a:rPr>
              <a:t>out</a:t>
            </a:r>
            <a:r>
              <a:rPr lang="en-US" sz="1200" dirty="0" smtClean="0">
                <a:solidFill>
                  <a:schemeClr val="bg1"/>
                </a:solidFill>
              </a:rPr>
              <a:t>.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The Optimization Verification test tells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you have an objective (scoring) function problem.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you should improve how you learn or approximate </a:t>
            </a:r>
            <a:r>
              <a:rPr lang="en-US" sz="1200" dirty="0" err="1" smtClean="0">
                <a:solidFill>
                  <a:schemeClr val="bg1"/>
                </a:solidFill>
              </a:rPr>
              <a:t>Score</a:t>
            </a:r>
            <a:r>
              <a:rPr lang="en-US" sz="1200" baseline="-25000" dirty="0" err="1" smtClean="0">
                <a:solidFill>
                  <a:schemeClr val="bg1"/>
                </a:solidFill>
              </a:rPr>
              <a:t>A</a:t>
            </a:r>
            <a:r>
              <a:rPr lang="en-US" sz="1200" dirty="0" smtClean="0">
                <a:solidFill>
                  <a:schemeClr val="bg1"/>
                </a:solidFill>
              </a:rPr>
              <a:t>(S)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for different sentences S.</a:t>
            </a:r>
          </a:p>
          <a:p>
            <a:endParaRPr lang="en-US" sz="1200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rgbClr val="FF0000"/>
                </a:solidFill>
              </a:rPr>
              <a:t>To apply the Optimization Verification test in practice, </a:t>
            </a:r>
          </a:p>
          <a:p>
            <a:r>
              <a:rPr lang="en-US" sz="1200" dirty="0" smtClean="0">
                <a:solidFill>
                  <a:srgbClr val="FF0000"/>
                </a:solidFill>
              </a:rPr>
              <a:t>you should examine the each errors in your dev set. </a:t>
            </a:r>
          </a:p>
          <a:p>
            <a:endParaRPr lang="en-US" sz="1200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you find that 95% of the errors scoring function </a:t>
            </a:r>
            <a:r>
              <a:rPr lang="en-US" sz="1200" dirty="0" err="1" smtClean="0">
                <a:solidFill>
                  <a:schemeClr val="bg1"/>
                </a:solidFill>
              </a:rPr>
              <a:t>Score</a:t>
            </a:r>
            <a:r>
              <a:rPr lang="en-US" sz="1200" baseline="-25000" dirty="0" err="1" smtClean="0">
                <a:solidFill>
                  <a:schemeClr val="bg1"/>
                </a:solidFill>
              </a:rPr>
              <a:t>A</a:t>
            </a:r>
            <a:r>
              <a:rPr lang="en-US" sz="1200" dirty="0" smtClean="0">
                <a:solidFill>
                  <a:schemeClr val="bg1"/>
                </a:solidFill>
              </a:rPr>
              <a:t>(.),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and 5% due to the optimization algorithm.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no matter how much you improve your optimization procedure,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you would realistically eliminate only ~5% of our errors.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Thus, you should instead focus on improving </a:t>
            </a:r>
            <a:r>
              <a:rPr lang="en-US" sz="1200" dirty="0" err="1" smtClean="0">
                <a:solidFill>
                  <a:schemeClr val="bg1"/>
                </a:solidFill>
              </a:rPr>
              <a:t>Score</a:t>
            </a:r>
            <a:r>
              <a:rPr lang="en-US" sz="1200" baseline="-25000" dirty="0" err="1" smtClean="0">
                <a:solidFill>
                  <a:schemeClr val="bg1"/>
                </a:solidFill>
              </a:rPr>
              <a:t>A</a:t>
            </a:r>
            <a:r>
              <a:rPr lang="en-US" sz="1200" dirty="0" smtClean="0">
                <a:solidFill>
                  <a:schemeClr val="bg1"/>
                </a:solidFill>
              </a:rPr>
              <a:t>(.).</a:t>
            </a:r>
          </a:p>
          <a:p>
            <a:endParaRPr lang="en-US" sz="1200" b="1" dirty="0" smtClean="0">
              <a:solidFill>
                <a:schemeClr val="bg1"/>
              </a:solidFill>
            </a:endParaRPr>
          </a:p>
          <a:p>
            <a:endParaRPr lang="en-US" sz="12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900" decel="1000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000"/>
                            </p:stCondLst>
                            <p:childTnLst>
                              <p:par>
                                <p:cTn id="6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900" decel="100000" fill="hold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0"/>
                            </p:stCondLst>
                            <p:childTnLst>
                              <p:par>
                                <p:cTn id="7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900" decel="100000" fill="hold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1000"/>
                            </p:stCondLst>
                            <p:childTnLst>
                              <p:par>
                                <p:cTn id="8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900" decel="100000" fill="hold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000"/>
                            </p:stCondLst>
                            <p:childTnLst>
                              <p:par>
                                <p:cTn id="8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900" decel="100000" fill="hold"/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3000"/>
                            </p:stCondLst>
                            <p:childTnLst>
                              <p:par>
                                <p:cTn id="9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900" decel="100000" fill="hold"/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4000"/>
                            </p:stCondLst>
                            <p:childTnLst>
                              <p:par>
                                <p:cTn id="10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900" decel="100000" fill="hold"/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5000"/>
                            </p:stCondLst>
                            <p:childTnLst>
                              <p:par>
                                <p:cTn id="11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900" decel="100000" fill="hold"/>
                                        <p:tgtEl>
                                          <p:spTgt spid="1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6000"/>
                            </p:stCondLst>
                            <p:childTnLst>
                              <p:par>
                                <p:cTn id="11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11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1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900" decel="100000" fill="hold"/>
                                        <p:tgtEl>
                                          <p:spTgt spid="11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7000"/>
                            </p:stCondLst>
                            <p:childTnLst>
                              <p:par>
                                <p:cTn id="12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1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1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900" decel="100000" fill="hold"/>
                                        <p:tgtEl>
                                          <p:spTgt spid="11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8000"/>
                            </p:stCondLst>
                            <p:childTnLst>
                              <p:par>
                                <p:cTn id="13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11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11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900" decel="100000" fill="hold"/>
                                        <p:tgtEl>
                                          <p:spTgt spid="11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9000"/>
                            </p:stCondLst>
                            <p:childTnLst>
                              <p:par>
                                <p:cTn id="13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11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1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900" decel="100000" fill="hold"/>
                                        <p:tgtEl>
                                          <p:spTgt spid="11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0000"/>
                            </p:stCondLst>
                            <p:childTnLst>
                              <p:par>
                                <p:cTn id="14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11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11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900" decel="100000" fill="hold"/>
                                        <p:tgtEl>
                                          <p:spTgt spid="11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4" y="1045150"/>
            <a:ext cx="2605595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Debugging</a:t>
            </a:r>
            <a:br>
              <a:rPr lang="en-US" dirty="0" smtClean="0"/>
            </a:br>
            <a:r>
              <a:rPr lang="en-US" dirty="0" smtClean="0"/>
              <a:t>inference algorithms</a:t>
            </a:r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81</a:t>
            </a:fld>
            <a:endParaRPr/>
          </a:p>
        </p:txBody>
      </p:sp>
      <p:sp>
        <p:nvSpPr>
          <p:cNvPr id="4" name="Google Shape;305;p35"/>
          <p:cNvSpPr txBox="1">
            <a:spLocks/>
          </p:cNvSpPr>
          <p:nvPr/>
        </p:nvSpPr>
        <p:spPr>
          <a:xfrm>
            <a:off x="442400" y="1858950"/>
            <a:ext cx="24532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44- The Optimization Verification test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45- General form of Optimization Verification test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46- Reinforcement learning example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0" y="582632"/>
            <a:ext cx="60960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You can apply the Optimization Verification test when, </a:t>
            </a:r>
          </a:p>
          <a:p>
            <a:r>
              <a:rPr lang="en-US" dirty="0" smtClean="0"/>
              <a:t>given some </a:t>
            </a:r>
            <a:r>
              <a:rPr lang="en-US" dirty="0" smtClean="0">
                <a:solidFill>
                  <a:srgbClr val="FF0000"/>
                </a:solidFill>
              </a:rPr>
              <a:t>input x</a:t>
            </a:r>
            <a:r>
              <a:rPr lang="en-US" dirty="0" smtClean="0"/>
              <a:t>, </a:t>
            </a:r>
          </a:p>
          <a:p>
            <a:r>
              <a:rPr lang="en-US" dirty="0" smtClean="0"/>
              <a:t>you know how to compute </a:t>
            </a:r>
            <a:r>
              <a:rPr lang="en-US" dirty="0" err="1" smtClean="0">
                <a:solidFill>
                  <a:srgbClr val="FF0000"/>
                </a:solidFill>
              </a:rPr>
              <a:t>Score</a:t>
            </a:r>
            <a:r>
              <a:rPr lang="en-US" baseline="-25000" dirty="0" err="1" smtClean="0">
                <a:solidFill>
                  <a:srgbClr val="FF0000"/>
                </a:solidFill>
              </a:rPr>
              <a:t>x</a:t>
            </a:r>
            <a:r>
              <a:rPr lang="en-US" dirty="0" smtClean="0">
                <a:solidFill>
                  <a:srgbClr val="FF0000"/>
                </a:solidFill>
              </a:rPr>
              <a:t>(y)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that indicates how good a response y is to an input x . </a:t>
            </a:r>
          </a:p>
          <a:p>
            <a:r>
              <a:rPr lang="en-US" dirty="0" smtClean="0"/>
              <a:t>Furthermore, you are using an approximate algorithm </a:t>
            </a:r>
          </a:p>
          <a:p>
            <a:r>
              <a:rPr lang="en-US" dirty="0" smtClean="0"/>
              <a:t>to try to find </a:t>
            </a:r>
            <a:r>
              <a:rPr lang="en-US" dirty="0" err="1" smtClean="0">
                <a:solidFill>
                  <a:srgbClr val="FF0000"/>
                </a:solidFill>
              </a:rPr>
              <a:t>arg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max</a:t>
            </a:r>
            <a:r>
              <a:rPr lang="en-US" baseline="-25000" dirty="0" err="1" smtClean="0">
                <a:solidFill>
                  <a:srgbClr val="FF0000"/>
                </a:solidFill>
              </a:rPr>
              <a:t>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Score</a:t>
            </a:r>
            <a:r>
              <a:rPr lang="en-US" baseline="-25000" dirty="0" err="1" smtClean="0">
                <a:solidFill>
                  <a:srgbClr val="FF0000"/>
                </a:solidFill>
              </a:rPr>
              <a:t>x</a:t>
            </a:r>
            <a:r>
              <a:rPr lang="en-US" dirty="0" smtClean="0">
                <a:solidFill>
                  <a:srgbClr val="FF0000"/>
                </a:solidFill>
              </a:rPr>
              <a:t>(y)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In our previous speech recognition example, 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x=A</a:t>
            </a:r>
            <a:r>
              <a:rPr lang="en-US" dirty="0" smtClean="0"/>
              <a:t> was an audio clip, </a:t>
            </a:r>
          </a:p>
          <a:p>
            <a:r>
              <a:rPr lang="en-US" dirty="0" smtClean="0"/>
              <a:t>and </a:t>
            </a:r>
            <a:r>
              <a:rPr lang="en-US" dirty="0" smtClean="0">
                <a:solidFill>
                  <a:srgbClr val="0070C0"/>
                </a:solidFill>
              </a:rPr>
              <a:t>y=S</a:t>
            </a:r>
            <a:r>
              <a:rPr lang="en-US" dirty="0" smtClean="0"/>
              <a:t> was the output transcript.</a:t>
            </a:r>
          </a:p>
          <a:p>
            <a:endParaRPr lang="en-US" dirty="0" smtClean="0"/>
          </a:p>
          <a:p>
            <a:r>
              <a:rPr lang="en-US" dirty="0" smtClean="0"/>
              <a:t>Suppose y* is the “correct” output </a:t>
            </a:r>
          </a:p>
          <a:p>
            <a:r>
              <a:rPr lang="en-US" dirty="0" smtClean="0"/>
              <a:t>but the algorithm instead outputs </a:t>
            </a:r>
            <a:r>
              <a:rPr lang="en-US" dirty="0" err="1" smtClean="0"/>
              <a:t>y</a:t>
            </a:r>
            <a:r>
              <a:rPr lang="en-US" baseline="-25000" dirty="0" err="1" smtClean="0"/>
              <a:t>out</a:t>
            </a:r>
            <a:r>
              <a:rPr lang="en-US" dirty="0" smtClean="0"/>
              <a:t> . </a:t>
            </a:r>
          </a:p>
          <a:p>
            <a:r>
              <a:rPr lang="en-US" dirty="0" smtClean="0"/>
              <a:t>Then the key test is to measure whether </a:t>
            </a:r>
            <a:r>
              <a:rPr lang="en-US" dirty="0" err="1" smtClean="0">
                <a:solidFill>
                  <a:srgbClr val="FF0000"/>
                </a:solidFill>
              </a:rPr>
              <a:t>Score</a:t>
            </a:r>
            <a:r>
              <a:rPr lang="en-US" baseline="-25000" dirty="0" err="1" smtClean="0">
                <a:solidFill>
                  <a:srgbClr val="FF0000"/>
                </a:solidFill>
              </a:rPr>
              <a:t>x</a:t>
            </a:r>
            <a:r>
              <a:rPr lang="en-US" dirty="0" smtClean="0">
                <a:solidFill>
                  <a:srgbClr val="FF0000"/>
                </a:solidFill>
              </a:rPr>
              <a:t>(y*) &gt; </a:t>
            </a:r>
            <a:r>
              <a:rPr lang="en-US" dirty="0" err="1" smtClean="0">
                <a:solidFill>
                  <a:srgbClr val="FF0000"/>
                </a:solidFill>
              </a:rPr>
              <a:t>Score</a:t>
            </a:r>
            <a:r>
              <a:rPr lang="en-US" baseline="-25000" dirty="0" err="1" smtClean="0">
                <a:solidFill>
                  <a:srgbClr val="FF0000"/>
                </a:solidFill>
              </a:rPr>
              <a:t>x</a:t>
            </a:r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en-US" dirty="0" err="1" smtClean="0">
                <a:solidFill>
                  <a:srgbClr val="FF0000"/>
                </a:solidFill>
              </a:rPr>
              <a:t>y</a:t>
            </a:r>
            <a:r>
              <a:rPr lang="en-US" baseline="-25000" dirty="0" err="1" smtClean="0">
                <a:solidFill>
                  <a:srgbClr val="FF0000"/>
                </a:solidFill>
              </a:rPr>
              <a:t>out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r>
              <a:rPr lang="en-US" dirty="0" smtClean="0"/>
              <a:t>. </a:t>
            </a:r>
          </a:p>
          <a:p>
            <a:endParaRPr lang="en-US" dirty="0" smtClean="0"/>
          </a:p>
          <a:p>
            <a:r>
              <a:rPr lang="en-US" dirty="0" smtClean="0"/>
              <a:t>If this inequality holds, we blame the optimization algorithm for the mistake. </a:t>
            </a:r>
          </a:p>
          <a:p>
            <a:r>
              <a:rPr lang="en-US" dirty="0" smtClean="0"/>
              <a:t>If not, we blame the computation of Score x (y).</a:t>
            </a:r>
            <a:endParaRPr lang="en-US" dirty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4" y="1045150"/>
            <a:ext cx="2605595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Debugging</a:t>
            </a:r>
            <a:br>
              <a:rPr lang="en-US" dirty="0" smtClean="0"/>
            </a:br>
            <a:r>
              <a:rPr lang="en-US" dirty="0" smtClean="0"/>
              <a:t>inference algorithms</a:t>
            </a:r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82</a:t>
            </a:fld>
            <a:endParaRPr/>
          </a:p>
        </p:txBody>
      </p:sp>
      <p:sp>
        <p:nvSpPr>
          <p:cNvPr id="4" name="Google Shape;305;p35"/>
          <p:cNvSpPr txBox="1">
            <a:spLocks/>
          </p:cNvSpPr>
          <p:nvPr/>
        </p:nvSpPr>
        <p:spPr>
          <a:xfrm>
            <a:off x="442400" y="1858950"/>
            <a:ext cx="24532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44- The Optimization Verification test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45- General form of Optimization Verification test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46- Reinforcement learning example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21028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" name="Picture 4" descr="A9RB75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3181350"/>
            <a:ext cx="2810949" cy="1828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48000" y="0"/>
            <a:ext cx="6096000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Suppose you are using machine learning to teach a helicopter </a:t>
            </a:r>
          </a:p>
          <a:p>
            <a:r>
              <a:rPr lang="en-US" sz="1100" dirty="0" smtClean="0"/>
              <a:t>to fly </a:t>
            </a:r>
            <a:r>
              <a:rPr lang="en-US" sz="1100" dirty="0" smtClean="0">
                <a:solidFill>
                  <a:srgbClr val="FF0000"/>
                </a:solidFill>
              </a:rPr>
              <a:t>complex maneuvers</a:t>
            </a:r>
            <a:r>
              <a:rPr lang="en-US" sz="1100" dirty="0" smtClean="0"/>
              <a:t>.</a:t>
            </a:r>
          </a:p>
          <a:p>
            <a:r>
              <a:rPr lang="en-US" sz="1100" u="sng" dirty="0" smtClean="0"/>
              <a:t>landing with the engine turned off</a:t>
            </a:r>
            <a:r>
              <a:rPr lang="en-US" sz="1100" dirty="0" smtClean="0"/>
              <a:t>.</a:t>
            </a:r>
          </a:p>
          <a:p>
            <a:r>
              <a:rPr lang="en-US" sz="1100" dirty="0" smtClean="0"/>
              <a:t>This is called an </a:t>
            </a:r>
            <a:r>
              <a:rPr lang="en-US" sz="1100" dirty="0" smtClean="0">
                <a:solidFill>
                  <a:srgbClr val="FF0000"/>
                </a:solidFill>
              </a:rPr>
              <a:t>“autorotation” maneuver</a:t>
            </a:r>
            <a:r>
              <a:rPr lang="en-US" sz="1100" dirty="0" smtClean="0"/>
              <a:t>. </a:t>
            </a:r>
          </a:p>
          <a:p>
            <a:r>
              <a:rPr lang="en-US" sz="1100" dirty="0" smtClean="0"/>
              <a:t>Human pilots practice this as part of their training. </a:t>
            </a:r>
          </a:p>
          <a:p>
            <a:r>
              <a:rPr lang="en-US" sz="1100" dirty="0" smtClean="0"/>
              <a:t>Your goal is to use a learning algorithm </a:t>
            </a:r>
          </a:p>
          <a:p>
            <a:r>
              <a:rPr lang="en-US" sz="1100" dirty="0" smtClean="0"/>
              <a:t>to fly the helicopter through a </a:t>
            </a:r>
            <a:r>
              <a:rPr lang="en-US" sz="1100" dirty="0" smtClean="0">
                <a:solidFill>
                  <a:srgbClr val="FF0000"/>
                </a:solidFill>
              </a:rPr>
              <a:t>trajectory T </a:t>
            </a:r>
          </a:p>
          <a:p>
            <a:pPr algn="l"/>
            <a:r>
              <a:rPr lang="en-US" sz="1100" dirty="0" smtClean="0"/>
              <a:t>that ends in a </a:t>
            </a:r>
            <a:r>
              <a:rPr lang="en-US" sz="1100" b="1" dirty="0" smtClean="0"/>
              <a:t>safe landing</a:t>
            </a:r>
            <a:r>
              <a:rPr lang="en-US" sz="1100" dirty="0" smtClean="0"/>
              <a:t>.</a:t>
            </a:r>
          </a:p>
          <a:p>
            <a:endParaRPr lang="en-US" sz="1100" dirty="0" smtClean="0"/>
          </a:p>
          <a:p>
            <a:endParaRPr lang="en-US" sz="1100" dirty="0" smtClean="0"/>
          </a:p>
          <a:p>
            <a:r>
              <a:rPr lang="en-US" sz="1100" dirty="0" smtClean="0"/>
              <a:t>To apply reinforcement learning, </a:t>
            </a:r>
          </a:p>
          <a:p>
            <a:r>
              <a:rPr lang="en-US" sz="1100" dirty="0" smtClean="0"/>
              <a:t>you have to develop a “</a:t>
            </a:r>
            <a:r>
              <a:rPr lang="en-US" sz="1100" b="1" dirty="0" smtClean="0"/>
              <a:t>Reward function</a:t>
            </a:r>
            <a:r>
              <a:rPr lang="en-US" sz="1100" dirty="0" smtClean="0"/>
              <a:t>” R(.) </a:t>
            </a:r>
          </a:p>
          <a:p>
            <a:r>
              <a:rPr lang="en-US" sz="1100" dirty="0" smtClean="0"/>
              <a:t>that gives a score measuring how good each trajectory T is. </a:t>
            </a:r>
          </a:p>
          <a:p>
            <a:r>
              <a:rPr lang="en-US" sz="1100" dirty="0" smtClean="0"/>
              <a:t>if T results in the helicopter crashing, R(T) = -1,000</a:t>
            </a:r>
          </a:p>
          <a:p>
            <a:r>
              <a:rPr lang="en-US" sz="1100" dirty="0" smtClean="0"/>
              <a:t>a huge negative reward. </a:t>
            </a:r>
          </a:p>
          <a:p>
            <a:r>
              <a:rPr lang="en-US" sz="1100" dirty="0" smtClean="0"/>
              <a:t>A trajectory T resulting in a safe landing, result positive R(T) </a:t>
            </a:r>
          </a:p>
          <a:p>
            <a:r>
              <a:rPr lang="en-US" sz="1100" dirty="0" smtClean="0"/>
              <a:t>with the value depending on how smooth the landing was. </a:t>
            </a:r>
          </a:p>
          <a:p>
            <a:endParaRPr lang="en-US" sz="1100" dirty="0" smtClean="0"/>
          </a:p>
          <a:p>
            <a:r>
              <a:rPr lang="en-US" sz="1100" dirty="0" smtClean="0"/>
              <a:t>The reward function R(.) </a:t>
            </a:r>
          </a:p>
          <a:p>
            <a:r>
              <a:rPr lang="en-US" sz="1100" dirty="0" smtClean="0"/>
              <a:t>is typically chosen by hand </a:t>
            </a:r>
          </a:p>
          <a:p>
            <a:r>
              <a:rPr lang="en-US" sz="1100" dirty="0" smtClean="0"/>
              <a:t>It has to trade off </a:t>
            </a:r>
          </a:p>
          <a:p>
            <a:r>
              <a:rPr lang="en-US" sz="1100" dirty="0" smtClean="0"/>
              <a:t>(how bumpy landing, landing in desired spot, how rough for passengers)</a:t>
            </a:r>
          </a:p>
          <a:p>
            <a:r>
              <a:rPr lang="en-US" sz="1100" b="1" dirty="0" smtClean="0">
                <a:solidFill>
                  <a:srgbClr val="FF0000"/>
                </a:solidFill>
              </a:rPr>
              <a:t>It is not easy to design good reward functions.</a:t>
            </a:r>
          </a:p>
          <a:p>
            <a:endParaRPr lang="en-US" sz="1100" dirty="0" smtClean="0"/>
          </a:p>
          <a:p>
            <a:r>
              <a:rPr lang="en-US" sz="1100" dirty="0" smtClean="0"/>
              <a:t>the job of the reinforcement learning algorithm </a:t>
            </a:r>
          </a:p>
          <a:p>
            <a:r>
              <a:rPr lang="en-US" sz="1100" dirty="0" smtClean="0"/>
              <a:t>is to control the helicopter to achieves </a:t>
            </a:r>
            <a:r>
              <a:rPr lang="en-US" sz="1100" dirty="0" err="1" smtClean="0"/>
              <a:t>max</a:t>
            </a:r>
            <a:r>
              <a:rPr lang="en-US" sz="1100" baseline="-25000" dirty="0" err="1" smtClean="0"/>
              <a:t>T</a:t>
            </a:r>
            <a:r>
              <a:rPr lang="en-US" sz="1100" dirty="0" err="1" smtClean="0"/>
              <a:t>R</a:t>
            </a:r>
            <a:r>
              <a:rPr lang="en-US" sz="1100" dirty="0" smtClean="0"/>
              <a:t>(T). </a:t>
            </a:r>
            <a:endParaRPr lang="en-US" sz="1100" dirty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81000" y="1352550"/>
            <a:ext cx="914400" cy="381000"/>
          </a:xfrm>
          <a:prstGeom prst="rect">
            <a:avLst/>
          </a:prstGeom>
          <a:solidFill>
            <a:srgbClr val="FF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87" name="Google Shape;187;p23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83</a:t>
            </a:fld>
            <a:endParaRPr>
              <a:solidFill>
                <a:srgbClr val="294667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0" y="590550"/>
            <a:ext cx="4648200" cy="4552950"/>
          </a:xfrm>
        </p:spPr>
        <p:txBody>
          <a:bodyPr/>
          <a:lstStyle/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Suppose you have picked some reward R(.)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and have run your learning algorithm.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its performance appears far worse than your human pilot</a:t>
            </a:r>
          </a:p>
          <a:p>
            <a:pPr marL="0">
              <a:spcBef>
                <a:spcPts val="0"/>
              </a:spcBef>
              <a:buNone/>
            </a:pPr>
            <a:endParaRPr lang="en-US" sz="1100" dirty="0" smtClean="0"/>
          </a:p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How can you tell if the fault is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* with the </a:t>
            </a:r>
            <a:r>
              <a:rPr lang="en-US" sz="1100" b="1" dirty="0" smtClean="0"/>
              <a:t>reinforcement learning algorithm </a:t>
            </a:r>
            <a:r>
              <a:rPr lang="en-US" sz="1100" dirty="0" smtClean="0"/>
              <a:t>or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* with the </a:t>
            </a:r>
            <a:r>
              <a:rPr lang="en-US" sz="1100" b="1" dirty="0" smtClean="0"/>
              <a:t>reward function?</a:t>
            </a:r>
          </a:p>
          <a:p>
            <a:pPr marL="0">
              <a:spcBef>
                <a:spcPts val="0"/>
              </a:spcBef>
              <a:buNone/>
            </a:pPr>
            <a:endParaRPr lang="en-US" sz="1100" dirty="0" smtClean="0"/>
          </a:p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To apply the Optimization Verification test,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let </a:t>
            </a:r>
            <a:r>
              <a:rPr lang="en-US" sz="1100" dirty="0" err="1" smtClean="0"/>
              <a:t>T</a:t>
            </a:r>
            <a:r>
              <a:rPr lang="en-US" sz="1100" baseline="-25000" dirty="0" err="1" smtClean="0"/>
              <a:t>human</a:t>
            </a:r>
            <a:r>
              <a:rPr lang="en-US" sz="1100" baseline="-25000" dirty="0" smtClean="0"/>
              <a:t> </a:t>
            </a:r>
            <a:r>
              <a:rPr lang="en-US" sz="1100" dirty="0" smtClean="0"/>
              <a:t>be the trajectory achieved by the human pilot,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and let T</a:t>
            </a:r>
            <a:r>
              <a:rPr lang="en-US" sz="1100" baseline="-25000" dirty="0" smtClean="0"/>
              <a:t>out</a:t>
            </a:r>
            <a:r>
              <a:rPr lang="en-US" sz="1100" dirty="0" smtClean="0"/>
              <a:t> be the trajectory achieved by the algorithm. </a:t>
            </a:r>
          </a:p>
          <a:p>
            <a:pPr marL="0">
              <a:spcBef>
                <a:spcPts val="0"/>
              </a:spcBef>
              <a:buNone/>
            </a:pPr>
            <a:endParaRPr lang="en-US" sz="1100" dirty="0" smtClean="0"/>
          </a:p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T human is a superior trajectory to T out .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Thus, test if it hold R(</a:t>
            </a:r>
            <a:r>
              <a:rPr lang="en-US" sz="1100" dirty="0" err="1" smtClean="0"/>
              <a:t>T</a:t>
            </a:r>
            <a:r>
              <a:rPr lang="en-US" sz="1100" baseline="-25000" dirty="0" err="1" smtClean="0"/>
              <a:t>human</a:t>
            </a:r>
            <a:r>
              <a:rPr lang="en-US" sz="1100" dirty="0" smtClean="0"/>
              <a:t>)&gt;R(T</a:t>
            </a:r>
            <a:r>
              <a:rPr lang="en-US" sz="1100" baseline="-25000" dirty="0" smtClean="0"/>
              <a:t>out</a:t>
            </a:r>
            <a:r>
              <a:rPr lang="en-US" sz="1100" dirty="0" smtClean="0"/>
              <a:t>)?</a:t>
            </a:r>
          </a:p>
          <a:p>
            <a:pPr marL="0">
              <a:spcBef>
                <a:spcPts val="0"/>
              </a:spcBef>
              <a:buNone/>
            </a:pPr>
            <a:endParaRPr lang="en-US" sz="1100" dirty="0" smtClean="0"/>
          </a:p>
          <a:p>
            <a:pPr marL="0">
              <a:spcBef>
                <a:spcPts val="0"/>
              </a:spcBef>
              <a:buNone/>
            </a:pPr>
            <a:r>
              <a:rPr lang="en-US" sz="1100" b="1" dirty="0" smtClean="0">
                <a:solidFill>
                  <a:srgbClr val="FF0000"/>
                </a:solidFill>
              </a:rPr>
              <a:t>Case 1: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If this inequality holds,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then the reward function R(.) is correct.</a:t>
            </a:r>
          </a:p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But our reinforcement learning algorithm is finding the inferior T</a:t>
            </a:r>
            <a:r>
              <a:rPr lang="en-US" sz="1100" baseline="-25000" dirty="0" smtClean="0"/>
              <a:t>out</a:t>
            </a:r>
            <a:r>
              <a:rPr lang="en-US" sz="1100" dirty="0" smtClean="0"/>
              <a:t>.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This suggests that working on reinforcement learning algorithm </a:t>
            </a:r>
          </a:p>
          <a:p>
            <a:pPr marL="0">
              <a:spcBef>
                <a:spcPts val="0"/>
              </a:spcBef>
              <a:buNone/>
            </a:pPr>
            <a:endParaRPr lang="en-US" sz="1100" dirty="0" smtClean="0"/>
          </a:p>
          <a:p>
            <a:pPr marL="0">
              <a:spcBef>
                <a:spcPts val="0"/>
              </a:spcBef>
              <a:buNone/>
            </a:pPr>
            <a:r>
              <a:rPr lang="en-US" sz="1100" b="1" dirty="0" smtClean="0">
                <a:solidFill>
                  <a:srgbClr val="FF0000"/>
                </a:solidFill>
              </a:rPr>
              <a:t>Case 2: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The inequality does not hold: R (</a:t>
            </a:r>
            <a:r>
              <a:rPr lang="en-US" sz="1100" dirty="0" err="1" smtClean="0"/>
              <a:t>T</a:t>
            </a:r>
            <a:r>
              <a:rPr lang="en-US" sz="1100" baseline="-25000" dirty="0" err="1" smtClean="0"/>
              <a:t>human</a:t>
            </a:r>
            <a:r>
              <a:rPr lang="en-US" sz="1100" dirty="0" smtClean="0"/>
              <a:t>) ≤ R (T</a:t>
            </a:r>
            <a:r>
              <a:rPr lang="en-US" sz="1100" baseline="-25000" dirty="0" smtClean="0"/>
              <a:t>out</a:t>
            </a:r>
            <a:r>
              <a:rPr lang="en-US" sz="1100" dirty="0" smtClean="0"/>
              <a:t>). </a:t>
            </a:r>
          </a:p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This means R(.) assigns a worse score to </a:t>
            </a:r>
            <a:r>
              <a:rPr lang="en-US" sz="1100" dirty="0" err="1" smtClean="0"/>
              <a:t>T</a:t>
            </a:r>
            <a:r>
              <a:rPr lang="en-US" sz="1100" baseline="-25000" dirty="0" err="1" smtClean="0"/>
              <a:t>human</a:t>
            </a:r>
            <a:r>
              <a:rPr lang="en-US" sz="1100" baseline="-25000" dirty="0" smtClean="0"/>
              <a:t> </a:t>
            </a:r>
            <a:r>
              <a:rPr lang="en-US" sz="1100" dirty="0" smtClean="0"/>
              <a:t>.</a:t>
            </a:r>
          </a:p>
          <a:p>
            <a:pPr marL="0">
              <a:spcBef>
                <a:spcPts val="0"/>
              </a:spcBef>
              <a:buNone/>
            </a:pPr>
            <a:r>
              <a:rPr lang="en-US" sz="1100" dirty="0" smtClean="0"/>
              <a:t>You should work on improving R(.)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572000" y="239613"/>
            <a:ext cx="457200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Many machine learning applications have this “pattern”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of optimizing an approximate scoring function Score x (.)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using an approximate search algorithm. </a:t>
            </a:r>
          </a:p>
          <a:p>
            <a:endParaRPr lang="en-US" sz="1200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In our example,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the scoring function was the reward function Score(T)=R(T), </a:t>
            </a:r>
          </a:p>
          <a:p>
            <a:r>
              <a:rPr lang="en-US" sz="1200" spc="-20" dirty="0" smtClean="0">
                <a:solidFill>
                  <a:schemeClr val="bg1"/>
                </a:solidFill>
              </a:rPr>
              <a:t>the optimization algorithm was the reinforcement learning algorithm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trying to execute a good trajectory T .</a:t>
            </a:r>
          </a:p>
          <a:p>
            <a:endParaRPr lang="en-US" sz="1200" dirty="0" smtClean="0">
              <a:solidFill>
                <a:schemeClr val="bg1"/>
              </a:solidFill>
            </a:endParaRPr>
          </a:p>
          <a:p>
            <a:endParaRPr lang="en-US" sz="1200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One difference between this and earlier examples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is that, rather than comparing to an “</a:t>
            </a:r>
            <a:r>
              <a:rPr lang="en-US" sz="1200" b="1" dirty="0" smtClean="0">
                <a:solidFill>
                  <a:schemeClr val="bg1"/>
                </a:solidFill>
              </a:rPr>
              <a:t>optimal</a:t>
            </a:r>
            <a:r>
              <a:rPr lang="en-US" sz="1200" dirty="0" smtClean="0">
                <a:solidFill>
                  <a:schemeClr val="bg1"/>
                </a:solidFill>
              </a:rPr>
              <a:t>” output, </a:t>
            </a:r>
          </a:p>
          <a:p>
            <a:r>
              <a:rPr lang="en-US" sz="1200" spc="-30" dirty="0" smtClean="0">
                <a:solidFill>
                  <a:schemeClr val="bg1"/>
                </a:solidFill>
              </a:rPr>
              <a:t>you were instead comparing to </a:t>
            </a:r>
            <a:r>
              <a:rPr lang="en-US" sz="1200" b="1" spc="-30" dirty="0" smtClean="0">
                <a:solidFill>
                  <a:schemeClr val="bg1"/>
                </a:solidFill>
              </a:rPr>
              <a:t>human-level</a:t>
            </a:r>
            <a:r>
              <a:rPr lang="en-US" sz="1200" spc="-30" dirty="0" smtClean="0">
                <a:solidFill>
                  <a:schemeClr val="bg1"/>
                </a:solidFill>
              </a:rPr>
              <a:t> performance </a:t>
            </a:r>
            <a:r>
              <a:rPr lang="en-US" sz="1200" spc="-30" dirty="0" err="1" smtClean="0">
                <a:solidFill>
                  <a:schemeClr val="bg1"/>
                </a:solidFill>
              </a:rPr>
              <a:t>T</a:t>
            </a:r>
            <a:r>
              <a:rPr lang="en-US" sz="1200" spc="-30" baseline="-25000" dirty="0" err="1" smtClean="0">
                <a:solidFill>
                  <a:schemeClr val="bg1"/>
                </a:solidFill>
              </a:rPr>
              <a:t>human</a:t>
            </a:r>
            <a:r>
              <a:rPr lang="en-US" sz="1200" spc="-30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We assumed </a:t>
            </a:r>
            <a:r>
              <a:rPr lang="en-US" sz="1200" spc="-30" dirty="0" err="1" smtClean="0">
                <a:solidFill>
                  <a:schemeClr val="bg1"/>
                </a:solidFill>
              </a:rPr>
              <a:t>T</a:t>
            </a:r>
            <a:r>
              <a:rPr lang="en-US" sz="1200" spc="-30" baseline="-25000" dirty="0" err="1" smtClean="0">
                <a:solidFill>
                  <a:schemeClr val="bg1"/>
                </a:solidFill>
              </a:rPr>
              <a:t>human</a:t>
            </a:r>
            <a:r>
              <a:rPr lang="en-US" sz="1200" spc="-30" baseline="-25000" dirty="0" smtClean="0">
                <a:solidFill>
                  <a:schemeClr val="bg1"/>
                </a:solidFill>
              </a:rPr>
              <a:t> </a:t>
            </a:r>
            <a:r>
              <a:rPr lang="en-US" sz="1200" dirty="0" smtClean="0">
                <a:solidFill>
                  <a:schemeClr val="bg1"/>
                </a:solidFill>
              </a:rPr>
              <a:t>is pretty good,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even if not optimal. </a:t>
            </a:r>
          </a:p>
          <a:p>
            <a:endParaRPr lang="en-US" sz="1200" dirty="0" smtClean="0">
              <a:solidFill>
                <a:schemeClr val="bg1"/>
              </a:solidFill>
            </a:endParaRPr>
          </a:p>
          <a:p>
            <a:r>
              <a:rPr lang="en-US" sz="1600" b="1" dirty="0" smtClean="0">
                <a:solidFill>
                  <a:schemeClr val="bg1"/>
                </a:solidFill>
              </a:rPr>
              <a:t>In general</a:t>
            </a:r>
            <a:r>
              <a:rPr lang="en-US" sz="1200" dirty="0" smtClean="0">
                <a:solidFill>
                  <a:schemeClr val="bg1"/>
                </a:solidFill>
              </a:rPr>
              <a:t>,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so long as you have some y* (in this example </a:t>
            </a:r>
            <a:r>
              <a:rPr lang="en-US" sz="1200" spc="-30" dirty="0" err="1" smtClean="0">
                <a:solidFill>
                  <a:schemeClr val="bg1"/>
                </a:solidFill>
              </a:rPr>
              <a:t>T</a:t>
            </a:r>
            <a:r>
              <a:rPr lang="en-US" sz="1200" spc="-30" baseline="-25000" dirty="0" err="1" smtClean="0">
                <a:solidFill>
                  <a:schemeClr val="bg1"/>
                </a:solidFill>
              </a:rPr>
              <a:t>human</a:t>
            </a:r>
            <a:r>
              <a:rPr lang="en-US" sz="1200" dirty="0" smtClean="0">
                <a:solidFill>
                  <a:schemeClr val="bg1"/>
                </a:solidFill>
              </a:rPr>
              <a:t>)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that is a superior output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to the performance of your current learning algorithm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—</a:t>
            </a:r>
            <a:r>
              <a:rPr lang="en-US" sz="1200" u="sng" dirty="0" smtClean="0">
                <a:solidFill>
                  <a:schemeClr val="bg1"/>
                </a:solidFill>
              </a:rPr>
              <a:t>even if it is not the “optimal” output</a:t>
            </a:r>
            <a:r>
              <a:rPr lang="en-US" sz="1200" dirty="0" smtClean="0">
                <a:solidFill>
                  <a:schemeClr val="bg1"/>
                </a:solidFill>
              </a:rPr>
              <a:t>—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then the Optimization Verification test can indicate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whether it is more promising to improve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the optimization algorithm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or the scoring function.</a:t>
            </a:r>
            <a:endParaRPr lang="en-US" sz="1200" b="1" dirty="0" smtClean="0">
              <a:solidFill>
                <a:schemeClr val="bg1"/>
              </a:solidFill>
            </a:endParaRPr>
          </a:p>
        </p:txBody>
      </p:sp>
      <p:pic>
        <p:nvPicPr>
          <p:cNvPr id="7" name="Picture 6" descr="Red-Helicopter-PNG-Downloa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571750"/>
            <a:ext cx="1517920" cy="108000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00"/>
                            </p:stCondLst>
                            <p:childTnLst>
                              <p:par>
                                <p:cTn id="10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1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1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500"/>
                            </p:stCondLst>
                            <p:childTnLst>
                              <p:par>
                                <p:cTn id="10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1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1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9000"/>
                            </p:stCondLst>
                            <p:childTnLst>
                              <p:par>
                                <p:cTn id="1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1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1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500"/>
                            </p:stCondLst>
                            <p:childTnLst>
                              <p:par>
                                <p:cTn id="11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1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1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1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4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84</a:t>
            </a:fld>
            <a:endParaRPr/>
          </a:p>
        </p:txBody>
      </p:sp>
      <p:sp>
        <p:nvSpPr>
          <p:cNvPr id="5" name="Google Shape;158;p21"/>
          <p:cNvSpPr txBox="1">
            <a:spLocks/>
          </p:cNvSpPr>
          <p:nvPr/>
        </p:nvSpPr>
        <p:spPr>
          <a:xfrm>
            <a:off x="2379400" y="1581150"/>
            <a:ext cx="4385100" cy="1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rgbClr val="294667"/>
              </a:buClr>
              <a:buSzPts val="1400"/>
            </a:pPr>
            <a:r>
              <a:rPr lang="en-US" sz="3600" b="1" dirty="0" smtClean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  <a:t>End-to-end</a:t>
            </a:r>
            <a:br>
              <a:rPr lang="en-US" sz="3600" b="1" dirty="0" smtClean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-US" sz="3600" b="1" dirty="0" smtClean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  <a:t>deep learning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00400" y="1581150"/>
            <a:ext cx="27432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200400" y="3420224"/>
            <a:ext cx="27432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4" y="1045150"/>
            <a:ext cx="2605595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End-to-end</a:t>
            </a:r>
            <a:br>
              <a:rPr lang="en-US" dirty="0" smtClean="0"/>
            </a:br>
            <a:r>
              <a:rPr lang="en-US" dirty="0" smtClean="0"/>
              <a:t>deep learning</a:t>
            </a:r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85</a:t>
            </a:fld>
            <a:endParaRPr/>
          </a:p>
        </p:txBody>
      </p:sp>
      <p:sp>
        <p:nvSpPr>
          <p:cNvPr id="4" name="Google Shape;305;p35"/>
          <p:cNvSpPr txBox="1">
            <a:spLocks/>
          </p:cNvSpPr>
          <p:nvPr/>
        </p:nvSpPr>
        <p:spPr>
          <a:xfrm>
            <a:off x="442400" y="1858950"/>
            <a:ext cx="24532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47- The rise of end-to-end learning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48- More end-to-end learning examples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49- Pros and cons of end-to-end learning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50- Choosing pipeline components: Data availability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51- Choosing pipeline components: Task simplicity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52- Directly learning rich outputs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0" y="0"/>
            <a:ext cx="60960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Suppose you want to build a system to </a:t>
            </a:r>
            <a:r>
              <a:rPr lang="en-US" sz="1200" u="sng" dirty="0" smtClean="0"/>
              <a:t>examine online product reviews </a:t>
            </a:r>
          </a:p>
          <a:p>
            <a:r>
              <a:rPr lang="en-US" sz="1200" dirty="0" smtClean="0"/>
              <a:t>and tells if the writer liked or </a:t>
            </a:r>
            <a:r>
              <a:rPr lang="en-US" sz="1200" b="1" dirty="0" smtClean="0"/>
              <a:t>disliked </a:t>
            </a:r>
            <a:r>
              <a:rPr lang="en-US" sz="1200" dirty="0" smtClean="0"/>
              <a:t>that </a:t>
            </a:r>
            <a:r>
              <a:rPr lang="en-US" sz="1200" b="1" dirty="0" smtClean="0"/>
              <a:t>product</a:t>
            </a:r>
            <a:r>
              <a:rPr lang="en-US" sz="1200" dirty="0" smtClean="0"/>
              <a:t>. </a:t>
            </a:r>
          </a:p>
          <a:p>
            <a:endParaRPr lang="en-US" sz="1200" dirty="0" smtClean="0"/>
          </a:p>
          <a:p>
            <a:r>
              <a:rPr lang="en-US" sz="1200" dirty="0" smtClean="0"/>
              <a:t>For example recognize  </a:t>
            </a:r>
          </a:p>
          <a:p>
            <a:pPr algn="l"/>
            <a:r>
              <a:rPr lang="en-US" sz="1200" dirty="0" smtClean="0"/>
              <a:t>"This is a great mop!“ as </a:t>
            </a:r>
            <a:r>
              <a:rPr lang="en-US" sz="1200" b="1" dirty="0" smtClean="0">
                <a:solidFill>
                  <a:srgbClr val="0070C0"/>
                </a:solidFill>
              </a:rPr>
              <a:t>highly positive</a:t>
            </a:r>
            <a:r>
              <a:rPr lang="en-US" sz="1200" dirty="0" smtClean="0"/>
              <a:t>.</a:t>
            </a:r>
          </a:p>
          <a:p>
            <a:r>
              <a:rPr lang="en-US" sz="1200" dirty="0" smtClean="0"/>
              <a:t>and "This mop is low quality--I regret buying it.“ as </a:t>
            </a:r>
            <a:r>
              <a:rPr lang="en-US" sz="1200" b="1" dirty="0" smtClean="0">
                <a:solidFill>
                  <a:srgbClr val="0070C0"/>
                </a:solidFill>
              </a:rPr>
              <a:t>highly negative</a:t>
            </a:r>
            <a:r>
              <a:rPr lang="en-US" sz="1200" dirty="0" smtClean="0"/>
              <a:t>.</a:t>
            </a:r>
          </a:p>
          <a:p>
            <a:endParaRPr lang="en-US" sz="1200" dirty="0" smtClean="0"/>
          </a:p>
          <a:p>
            <a:r>
              <a:rPr lang="en-US" sz="1200" dirty="0" smtClean="0"/>
              <a:t>The problem of recognizing positive vs. negative opinions </a:t>
            </a:r>
          </a:p>
          <a:p>
            <a:r>
              <a:rPr lang="en-US" sz="1200" dirty="0" smtClean="0"/>
              <a:t>is called “</a:t>
            </a:r>
            <a:r>
              <a:rPr lang="en-US" sz="1200" b="1" dirty="0" smtClean="0">
                <a:solidFill>
                  <a:srgbClr val="FF0000"/>
                </a:solidFill>
              </a:rPr>
              <a:t>sentiment classification</a:t>
            </a:r>
            <a:r>
              <a:rPr lang="en-US" sz="1200" dirty="0" smtClean="0"/>
              <a:t>.”</a:t>
            </a:r>
          </a:p>
          <a:p>
            <a:r>
              <a:rPr lang="en-US" sz="1200" dirty="0" smtClean="0"/>
              <a:t>To build this system, you might build a “</a:t>
            </a:r>
            <a:r>
              <a:rPr lang="en-US" sz="1200" b="1" dirty="0" smtClean="0">
                <a:solidFill>
                  <a:schemeClr val="accent2">
                    <a:lumMod val="75000"/>
                  </a:schemeClr>
                </a:solidFill>
              </a:rPr>
              <a:t>pipeline</a:t>
            </a:r>
            <a:r>
              <a:rPr lang="en-US" sz="1200" dirty="0" smtClean="0"/>
              <a:t>” of two components:</a:t>
            </a:r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r>
              <a:rPr lang="en-US" sz="1200" b="1" dirty="0" smtClean="0"/>
              <a:t>1. Parser: </a:t>
            </a:r>
          </a:p>
          <a:p>
            <a:r>
              <a:rPr lang="en-US" sz="1200" dirty="0" smtClean="0"/>
              <a:t>A system that annotates the text with information </a:t>
            </a:r>
          </a:p>
          <a:p>
            <a:r>
              <a:rPr lang="en-US" sz="1200" dirty="0" smtClean="0"/>
              <a:t>identifying the most important words. </a:t>
            </a:r>
          </a:p>
          <a:p>
            <a:r>
              <a:rPr lang="en-US" sz="1200" dirty="0" smtClean="0"/>
              <a:t>For example, label all the adjectives and nouns. </a:t>
            </a:r>
          </a:p>
          <a:p>
            <a:r>
              <a:rPr lang="en-US" sz="1200" dirty="0" smtClean="0"/>
              <a:t>This is a </a:t>
            </a:r>
            <a:r>
              <a:rPr lang="en-US" sz="1200" dirty="0" err="1" smtClean="0"/>
              <a:t>great</a:t>
            </a:r>
            <a:r>
              <a:rPr lang="en-US" sz="1200" baseline="-25000" dirty="0" err="1" smtClean="0"/>
              <a:t>Adjective</a:t>
            </a:r>
            <a:r>
              <a:rPr lang="en-US" sz="1200" baseline="-25000" dirty="0" smtClean="0"/>
              <a:t> </a:t>
            </a:r>
            <a:r>
              <a:rPr lang="en-US" sz="1200" dirty="0" err="1" smtClean="0"/>
              <a:t>mop</a:t>
            </a:r>
            <a:r>
              <a:rPr lang="en-US" sz="1200" baseline="-25000" dirty="0" err="1" smtClean="0"/>
              <a:t>Noun</a:t>
            </a:r>
            <a:r>
              <a:rPr lang="en-US" sz="1200" dirty="0" smtClean="0"/>
              <a:t>!</a:t>
            </a:r>
          </a:p>
          <a:p>
            <a:endParaRPr lang="en-US" sz="1200" dirty="0" smtClean="0"/>
          </a:p>
          <a:p>
            <a:r>
              <a:rPr lang="en-US" sz="1200" b="1" dirty="0" smtClean="0"/>
              <a:t>2. Sentiment classifier: </a:t>
            </a:r>
          </a:p>
          <a:p>
            <a:r>
              <a:rPr lang="en-US" sz="1200" dirty="0" smtClean="0"/>
              <a:t>A learning algorithm that takes as input the annotated text </a:t>
            </a:r>
          </a:p>
          <a:p>
            <a:r>
              <a:rPr lang="en-US" sz="1200" dirty="0" smtClean="0"/>
              <a:t>and predicts the overall sentiment. </a:t>
            </a:r>
          </a:p>
          <a:p>
            <a:r>
              <a:rPr lang="en-US" sz="1200" dirty="0" smtClean="0"/>
              <a:t>By giving adjectives a higher weight, </a:t>
            </a:r>
          </a:p>
          <a:p>
            <a:r>
              <a:rPr lang="en-US" sz="1200" dirty="0" smtClean="0"/>
              <a:t>your algorithm will be able to quickly focus </a:t>
            </a:r>
          </a:p>
          <a:p>
            <a:r>
              <a:rPr lang="en-US" sz="1200" dirty="0" smtClean="0"/>
              <a:t>on the important words such as “great,” </a:t>
            </a:r>
          </a:p>
          <a:p>
            <a:r>
              <a:rPr lang="en-US" sz="1200" dirty="0" smtClean="0"/>
              <a:t>and ignore less important words such as “this.”</a:t>
            </a:r>
            <a:endParaRPr lang="en-US" sz="1200" dirty="0"/>
          </a:p>
        </p:txBody>
      </p:sp>
      <p:pic>
        <p:nvPicPr>
          <p:cNvPr id="6" name="Picture 5" descr="z (21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2114550"/>
            <a:ext cx="4151870" cy="617838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86</a:t>
            </a:fld>
            <a:endParaRPr/>
          </a:p>
        </p:txBody>
      </p:sp>
      <p:pic>
        <p:nvPicPr>
          <p:cNvPr id="5" name="Picture 4" descr="N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819150"/>
            <a:ext cx="4199999" cy="3600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029200" y="3333750"/>
            <a:ext cx="8382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9" name="Picture 8" descr="z (2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4907" y="1498350"/>
            <a:ext cx="3984293" cy="540000"/>
          </a:xfrm>
          <a:prstGeom prst="rect">
            <a:avLst/>
          </a:prstGeom>
        </p:spPr>
      </p:pic>
      <p:sp>
        <p:nvSpPr>
          <p:cNvPr id="10" name="Google Shape;327;p38"/>
          <p:cNvSpPr txBox="1">
            <a:spLocks/>
          </p:cNvSpPr>
          <p:nvPr/>
        </p:nvSpPr>
        <p:spPr>
          <a:xfrm>
            <a:off x="4726200" y="209550"/>
            <a:ext cx="4113000" cy="44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There has been a recent trend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toward replacing </a:t>
            </a: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pipeline systems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with a </a:t>
            </a: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single learning algorithm</a:t>
            </a: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An </a:t>
            </a: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end-to-end learning algorithm</a:t>
            </a: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​ for this task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would simply take as input the original text,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and try to directly recognize the sentiment: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Neural networks are commonly used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in end-to-end learning systems.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The term “end-to-end” refers to the fact that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we are asking the learning algorithm to go directly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from the input to the desired output.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I.e., the learning algorithm directly connects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the “</a:t>
            </a: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input end</a:t>
            </a: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” of the system to the “</a:t>
            </a:r>
            <a:r>
              <a: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output end</a:t>
            </a: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.”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In problems where data is </a:t>
            </a: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abundant</a:t>
            </a: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end-to-end systems have been remarkably successful.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But they are not always a good choice. </a:t>
            </a: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4" y="1045150"/>
            <a:ext cx="2605595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End-to-end</a:t>
            </a:r>
            <a:br>
              <a:rPr lang="en-US" dirty="0" smtClean="0"/>
            </a:br>
            <a:r>
              <a:rPr lang="en-US" dirty="0" smtClean="0"/>
              <a:t>deep learning</a:t>
            </a:r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87</a:t>
            </a:fld>
            <a:endParaRPr/>
          </a:p>
        </p:txBody>
      </p:sp>
      <p:sp>
        <p:nvSpPr>
          <p:cNvPr id="4" name="Google Shape;305;p35"/>
          <p:cNvSpPr txBox="1">
            <a:spLocks/>
          </p:cNvSpPr>
          <p:nvPr/>
        </p:nvSpPr>
        <p:spPr>
          <a:xfrm>
            <a:off x="442400" y="1858950"/>
            <a:ext cx="24532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47- The rise of end-to-end learning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48- More end-to-end learning examples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49- Pros and cons of end-to-end learning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50- Choosing pipeline components: Data availability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51- Choosing pipeline components: Task simplicity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52- Directly learning rich outputs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4200" y="90428"/>
            <a:ext cx="54102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Suppose you want to build a speech recognition system. </a:t>
            </a:r>
          </a:p>
          <a:p>
            <a:r>
              <a:rPr lang="en-US" sz="1200" dirty="0" smtClean="0"/>
              <a:t>You might build a system with </a:t>
            </a:r>
            <a:r>
              <a:rPr lang="en-US" sz="1200" b="1" dirty="0" smtClean="0"/>
              <a:t>three</a:t>
            </a:r>
            <a:r>
              <a:rPr lang="en-US" sz="1200" dirty="0" smtClean="0"/>
              <a:t> components:</a:t>
            </a:r>
          </a:p>
          <a:p>
            <a:r>
              <a:rPr lang="en-US" sz="1200" b="1" dirty="0" smtClean="0">
                <a:solidFill>
                  <a:schemeClr val="accent2">
                    <a:lumMod val="75000"/>
                  </a:schemeClr>
                </a:solidFill>
              </a:rPr>
              <a:t>1. Compute features: </a:t>
            </a:r>
          </a:p>
          <a:p>
            <a:r>
              <a:rPr lang="en-US" sz="1200" dirty="0" smtClean="0"/>
              <a:t>Extract hand-designed features, </a:t>
            </a:r>
          </a:p>
          <a:p>
            <a:r>
              <a:rPr lang="en-US" sz="1200" dirty="0" smtClean="0"/>
              <a:t>such as MFCC (Mel-frequency </a:t>
            </a:r>
            <a:r>
              <a:rPr lang="en-US" sz="1200" dirty="0" err="1" smtClean="0"/>
              <a:t>cepstrum</a:t>
            </a:r>
            <a:r>
              <a:rPr lang="en-US" sz="1200" dirty="0" smtClean="0"/>
              <a:t> coefficients) features, </a:t>
            </a:r>
          </a:p>
          <a:p>
            <a:r>
              <a:rPr lang="en-US" sz="1200" dirty="0" smtClean="0"/>
              <a:t>which try to capture the content of an utterance </a:t>
            </a:r>
          </a:p>
          <a:p>
            <a:r>
              <a:rPr lang="en-US" sz="1200" dirty="0" smtClean="0"/>
              <a:t>while disregarding less relevant properties (speaker’s pitch).</a:t>
            </a:r>
          </a:p>
          <a:p>
            <a:r>
              <a:rPr lang="en-US" sz="1200" b="1" dirty="0" smtClean="0">
                <a:solidFill>
                  <a:schemeClr val="accent2">
                    <a:lumMod val="75000"/>
                  </a:schemeClr>
                </a:solidFill>
              </a:rPr>
              <a:t>2. Phoneme recognizer: </a:t>
            </a:r>
          </a:p>
          <a:p>
            <a:r>
              <a:rPr lang="en-US" sz="1200" dirty="0" smtClean="0"/>
              <a:t>linguists believe there are basic units of sound called “phonemes.” </a:t>
            </a:r>
          </a:p>
          <a:p>
            <a:r>
              <a:rPr lang="en-US" sz="1200" dirty="0" smtClean="0"/>
              <a:t>The initial “k” sound in “keep” </a:t>
            </a:r>
          </a:p>
          <a:p>
            <a:r>
              <a:rPr lang="en-US" sz="1200" dirty="0" smtClean="0"/>
              <a:t>is the same phoneme as the “c” sound in “cake.” </a:t>
            </a:r>
          </a:p>
          <a:p>
            <a:r>
              <a:rPr lang="en-US" sz="1200" dirty="0" smtClean="0"/>
              <a:t>This system tries to recognize the phonemes in the audio clip.</a:t>
            </a:r>
          </a:p>
          <a:p>
            <a:r>
              <a:rPr lang="en-US" sz="1200" b="1" dirty="0" smtClean="0">
                <a:solidFill>
                  <a:schemeClr val="accent2">
                    <a:lumMod val="75000"/>
                  </a:schemeClr>
                </a:solidFill>
              </a:rPr>
              <a:t>3. Final recognizer: </a:t>
            </a:r>
          </a:p>
          <a:p>
            <a:r>
              <a:rPr lang="en-US" sz="1200" dirty="0" smtClean="0"/>
              <a:t>Take the sequence of recognized phonemes, </a:t>
            </a:r>
          </a:p>
          <a:p>
            <a:r>
              <a:rPr lang="en-US" sz="1200" dirty="0" smtClean="0"/>
              <a:t>and try to string them together into an output transcript.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3048000" y="3862685"/>
            <a:ext cx="5943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In contrast, an </a:t>
            </a:r>
            <a:r>
              <a:rPr lang="en-US" sz="1200" b="1" dirty="0" smtClean="0"/>
              <a:t>end-to-end system </a:t>
            </a:r>
            <a:r>
              <a:rPr lang="en-US" sz="1200" dirty="0" smtClean="0"/>
              <a:t>might input an audio clip, </a:t>
            </a:r>
          </a:p>
          <a:p>
            <a:r>
              <a:rPr lang="en-US" sz="1200" dirty="0" smtClean="0"/>
              <a:t>and try to directly output the transcript:</a:t>
            </a:r>
            <a:endParaRPr lang="en-US" sz="1200" dirty="0"/>
          </a:p>
        </p:txBody>
      </p:sp>
      <p:pic>
        <p:nvPicPr>
          <p:cNvPr id="7" name="Picture 6" descr="z (5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104" y="3102750"/>
            <a:ext cx="5262739" cy="612000"/>
          </a:xfrm>
          <a:prstGeom prst="rect">
            <a:avLst/>
          </a:prstGeom>
        </p:spPr>
      </p:pic>
      <p:pic>
        <p:nvPicPr>
          <p:cNvPr id="10" name="Picture 9" descr="z (17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4429950"/>
            <a:ext cx="4969790" cy="50400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8"/>
          <p:cNvSpPr txBox="1">
            <a:spLocks noGrp="1"/>
          </p:cNvSpPr>
          <p:nvPr>
            <p:ph type="body" idx="4294967295"/>
          </p:nvPr>
        </p:nvSpPr>
        <p:spPr>
          <a:xfrm>
            <a:off x="3124200" y="285750"/>
            <a:ext cx="6096000" cy="21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So far, we have only described machine learning “pipelines”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that are completely </a:t>
            </a:r>
            <a:r>
              <a:rPr lang="en-US" sz="1200" b="1" dirty="0" smtClean="0">
                <a:solidFill>
                  <a:srgbClr val="FFFFFF"/>
                </a:solidFill>
              </a:rPr>
              <a:t>linear</a:t>
            </a:r>
            <a:r>
              <a:rPr lang="en-US" sz="1200" dirty="0" smtClean="0">
                <a:solidFill>
                  <a:srgbClr val="FFFFFF"/>
                </a:solidFill>
              </a:rPr>
              <a:t>: 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the output is sequentially passed from one staged to the next. 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1200" dirty="0" smtClean="0"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Pipelines can be </a:t>
            </a:r>
            <a:r>
              <a:rPr lang="en-US" sz="1200" b="1" dirty="0" smtClean="0">
                <a:solidFill>
                  <a:srgbClr val="FFFFFF"/>
                </a:solidFill>
              </a:rPr>
              <a:t>more complex</a:t>
            </a:r>
            <a:r>
              <a:rPr lang="en-US" sz="1200" dirty="0" smtClean="0">
                <a:solidFill>
                  <a:srgbClr val="FFFFFF"/>
                </a:solidFill>
              </a:rPr>
              <a:t>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here is a simple architecture for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an </a:t>
            </a:r>
            <a:r>
              <a:rPr lang="en-US" sz="1200" b="1" dirty="0" smtClean="0">
                <a:solidFill>
                  <a:srgbClr val="00B0F0"/>
                </a:solidFill>
              </a:rPr>
              <a:t>autonomous car </a:t>
            </a:r>
            <a:r>
              <a:rPr lang="en-US" sz="1200" dirty="0" smtClean="0">
                <a:solidFill>
                  <a:srgbClr val="FFFFFF"/>
                </a:solidFill>
              </a:rPr>
              <a:t>that has three components: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1- One detects other cars using the camera images;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2- one detects pedestrians;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3- then a final component plans a path for our own car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that avoids the </a:t>
            </a:r>
            <a:r>
              <a:rPr lang="en-US" sz="1200" i="1" u="sng" dirty="0" smtClean="0">
                <a:solidFill>
                  <a:srgbClr val="FFFFFF"/>
                </a:solidFill>
              </a:rPr>
              <a:t>cars </a:t>
            </a:r>
            <a:r>
              <a:rPr lang="en-US" sz="1200" dirty="0" smtClean="0">
                <a:solidFill>
                  <a:srgbClr val="FFFFFF"/>
                </a:solidFill>
              </a:rPr>
              <a:t>and </a:t>
            </a:r>
            <a:r>
              <a:rPr lang="en-US" sz="1200" i="1" u="sng" dirty="0" smtClean="0">
                <a:solidFill>
                  <a:srgbClr val="FFFFFF"/>
                </a:solidFill>
              </a:rPr>
              <a:t>pedestrians</a:t>
            </a:r>
            <a:r>
              <a:rPr lang="en-US" sz="1200" dirty="0" smtClean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328" name="Google Shape;328;p38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88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381000" y="1581150"/>
            <a:ext cx="762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8" name="Picture 7" descr="z (13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" y="971550"/>
            <a:ext cx="3012424" cy="792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200400" y="3105150"/>
            <a:ext cx="4572000" cy="123110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In contrast, and </a:t>
            </a:r>
            <a:r>
              <a:rPr lang="en-US" sz="1200" b="1" dirty="0" smtClean="0">
                <a:solidFill>
                  <a:schemeClr val="bg1"/>
                </a:solidFill>
              </a:rPr>
              <a:t>end-to-end</a:t>
            </a:r>
            <a:r>
              <a:rPr lang="en-US" sz="1200" dirty="0" smtClean="0">
                <a:solidFill>
                  <a:schemeClr val="bg1"/>
                </a:solidFill>
              </a:rPr>
              <a:t> approach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might try to take in the sensor inputs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and directly output the steering direction:</a:t>
            </a:r>
          </a:p>
          <a:p>
            <a:endParaRPr lang="en-US" sz="1200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Even though end-to-end learning has seen many successes,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it is not always the best approach. </a:t>
            </a:r>
            <a:endParaRPr lang="fa-IR" sz="1200" dirty="0">
              <a:solidFill>
                <a:schemeClr val="bg1"/>
              </a:solidFill>
            </a:endParaRPr>
          </a:p>
        </p:txBody>
      </p:sp>
      <p:pic>
        <p:nvPicPr>
          <p:cNvPr id="11" name="Picture 10" descr="SelfdDrivenCar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257550"/>
            <a:ext cx="180000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z (4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66" y="2556750"/>
            <a:ext cx="2981013" cy="39600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" grpId="0" build="p"/>
      <p:bldP spid="9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4" y="1045150"/>
            <a:ext cx="2605595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End-to-end</a:t>
            </a:r>
            <a:br>
              <a:rPr lang="en-US" dirty="0" smtClean="0"/>
            </a:br>
            <a:r>
              <a:rPr lang="en-US" dirty="0" smtClean="0"/>
              <a:t>deep learning</a:t>
            </a:r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89</a:t>
            </a:fld>
            <a:endParaRPr/>
          </a:p>
        </p:txBody>
      </p:sp>
      <p:sp>
        <p:nvSpPr>
          <p:cNvPr id="4" name="Google Shape;305;p35"/>
          <p:cNvSpPr txBox="1">
            <a:spLocks/>
          </p:cNvSpPr>
          <p:nvPr/>
        </p:nvSpPr>
        <p:spPr>
          <a:xfrm>
            <a:off x="442400" y="1858950"/>
            <a:ext cx="24532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47- The rise of end-to-end learning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48- More end-to-end learning examples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49- Pros and cons of end-to-end learning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50- Choosing pipeline components: Data availability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51- Choosing pipeline components: Task simplicity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52- Directly learning rich outputs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24200" y="57150"/>
            <a:ext cx="601980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Consider the same speech pipeline:</a:t>
            </a:r>
          </a:p>
          <a:p>
            <a:r>
              <a:rPr lang="en-US" sz="1200" dirty="0" smtClean="0"/>
              <a:t>Many parts of this pipeline were “</a:t>
            </a:r>
            <a:r>
              <a:rPr lang="en-US" sz="1200" b="1" dirty="0" smtClean="0"/>
              <a:t>hand-engineered</a:t>
            </a:r>
            <a:r>
              <a:rPr lang="en-US" sz="1200" dirty="0" smtClean="0"/>
              <a:t>”:</a:t>
            </a:r>
          </a:p>
          <a:p>
            <a:endParaRPr lang="en-US" sz="1200" dirty="0" smtClean="0"/>
          </a:p>
          <a:p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Disadvantages:</a:t>
            </a:r>
          </a:p>
          <a:p>
            <a:r>
              <a:rPr lang="en-US" sz="1200" dirty="0" smtClean="0"/>
              <a:t>• MFCCs are a set of hand-designed audio features. </a:t>
            </a:r>
          </a:p>
          <a:p>
            <a:r>
              <a:rPr lang="en-US" sz="1200" dirty="0" smtClean="0"/>
              <a:t>Although they provide a reasonable </a:t>
            </a:r>
            <a:r>
              <a:rPr lang="en-US" sz="1200" b="1" i="1" u="sng" dirty="0" smtClean="0"/>
              <a:t>summary </a:t>
            </a:r>
            <a:r>
              <a:rPr lang="en-US" sz="1200" dirty="0" smtClean="0"/>
              <a:t>of the audio input, </a:t>
            </a:r>
          </a:p>
          <a:p>
            <a:r>
              <a:rPr lang="en-US" sz="1200" dirty="0" smtClean="0"/>
              <a:t>they also simplify the input signal by </a:t>
            </a:r>
            <a:r>
              <a:rPr lang="en-US" sz="1200" b="1" i="1" u="sng" dirty="0" smtClean="0"/>
              <a:t>throwing some information away</a:t>
            </a:r>
            <a:r>
              <a:rPr lang="en-US" sz="1200" dirty="0" smtClean="0"/>
              <a:t>.</a:t>
            </a:r>
          </a:p>
          <a:p>
            <a:r>
              <a:rPr lang="en-US" sz="1200" dirty="0" smtClean="0"/>
              <a:t>• Phonemes are an </a:t>
            </a:r>
            <a:r>
              <a:rPr lang="en-US" sz="1200" b="1" i="1" u="sng" dirty="0" smtClean="0"/>
              <a:t>invention </a:t>
            </a:r>
            <a:r>
              <a:rPr lang="en-US" sz="1200" dirty="0" smtClean="0"/>
              <a:t>of linguists. </a:t>
            </a:r>
          </a:p>
          <a:p>
            <a:r>
              <a:rPr lang="en-US" sz="1200" dirty="0" smtClean="0"/>
              <a:t>They are an </a:t>
            </a:r>
            <a:r>
              <a:rPr lang="en-US" sz="1200" b="1" i="1" u="sng" dirty="0" smtClean="0"/>
              <a:t>imperfect </a:t>
            </a:r>
            <a:r>
              <a:rPr lang="en-US" sz="1200" dirty="0" smtClean="0"/>
              <a:t>representation of speech sounds. </a:t>
            </a:r>
          </a:p>
          <a:p>
            <a:r>
              <a:rPr lang="en-US" sz="1200" dirty="0" smtClean="0"/>
              <a:t>To the extent that phonemes are a </a:t>
            </a:r>
            <a:r>
              <a:rPr lang="en-US" sz="1200" b="1" i="1" u="sng" dirty="0" smtClean="0"/>
              <a:t>poor approximation </a:t>
            </a:r>
            <a:r>
              <a:rPr lang="en-US" sz="1200" dirty="0" smtClean="0"/>
              <a:t>of reality, </a:t>
            </a:r>
          </a:p>
          <a:p>
            <a:r>
              <a:rPr lang="en-US" sz="1200" b="1" i="1" u="sng" dirty="0" smtClean="0"/>
              <a:t>it will limit the speech system’s performance.</a:t>
            </a:r>
          </a:p>
          <a:p>
            <a:endParaRPr lang="en-US" sz="1200" dirty="0" smtClean="0"/>
          </a:p>
          <a:p>
            <a:r>
              <a:rPr lang="en-US" sz="1200" b="1" dirty="0" smtClean="0">
                <a:solidFill>
                  <a:schemeClr val="accent2">
                    <a:lumMod val="75000"/>
                  </a:schemeClr>
                </a:solidFill>
              </a:rPr>
              <a:t>advantages:</a:t>
            </a:r>
          </a:p>
          <a:p>
            <a:r>
              <a:rPr lang="en-US" sz="1200" dirty="0" smtClean="0"/>
              <a:t>• The MFCC features are </a:t>
            </a:r>
            <a:r>
              <a:rPr lang="en-US" sz="1200" b="1" i="1" u="sng" dirty="0" smtClean="0"/>
              <a:t>robust </a:t>
            </a:r>
            <a:r>
              <a:rPr lang="en-US" sz="1200" dirty="0" smtClean="0"/>
              <a:t>to some properties of speech </a:t>
            </a:r>
          </a:p>
          <a:p>
            <a:r>
              <a:rPr lang="en-US" sz="1200" dirty="0" smtClean="0"/>
              <a:t>that do not affect the content, such as speaker pitch. </a:t>
            </a:r>
          </a:p>
          <a:p>
            <a:r>
              <a:rPr lang="en-US" sz="1200" dirty="0" smtClean="0"/>
              <a:t>Thus, they help </a:t>
            </a:r>
            <a:r>
              <a:rPr lang="en-US" sz="1200" b="1" i="1" u="sng" dirty="0" smtClean="0"/>
              <a:t>simplify </a:t>
            </a:r>
            <a:r>
              <a:rPr lang="en-US" sz="1200" dirty="0" smtClean="0"/>
              <a:t>the problem for the learning algorithm.</a:t>
            </a:r>
          </a:p>
          <a:p>
            <a:r>
              <a:rPr lang="en-US" sz="1200" dirty="0" smtClean="0"/>
              <a:t>• To the extent that phonemes are a reasonable representation of speech, </a:t>
            </a:r>
          </a:p>
          <a:p>
            <a:r>
              <a:rPr lang="en-US" sz="1200" dirty="0" smtClean="0"/>
              <a:t>they can also help the learning algorithm </a:t>
            </a:r>
            <a:r>
              <a:rPr lang="en-US" sz="1200" b="1" i="1" u="sng" dirty="0" smtClean="0"/>
              <a:t>understand basic sound </a:t>
            </a:r>
            <a:r>
              <a:rPr lang="en-US" sz="1200" dirty="0" smtClean="0"/>
              <a:t>components </a:t>
            </a:r>
          </a:p>
          <a:p>
            <a:r>
              <a:rPr lang="en-US" sz="1200" b="1" i="1" u="sng" dirty="0" smtClean="0"/>
              <a:t>and therefore improve its performance.</a:t>
            </a:r>
          </a:p>
        </p:txBody>
      </p:sp>
      <p:pic>
        <p:nvPicPr>
          <p:cNvPr id="7" name="Picture 6" descr="z (16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4019550"/>
            <a:ext cx="5793897" cy="673768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4" y="1045150"/>
            <a:ext cx="2605596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Setting up </a:t>
            </a:r>
            <a:br>
              <a:rPr lang="en-US" dirty="0" smtClean="0"/>
            </a:br>
            <a:r>
              <a:rPr lang="en-US" dirty="0" smtClean="0"/>
              <a:t>development and test sets</a:t>
            </a:r>
            <a:endParaRPr lang="en-US" dirty="0"/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  <p:sp>
        <p:nvSpPr>
          <p:cNvPr id="4" name="Google Shape;305;p35"/>
          <p:cNvSpPr txBox="1">
            <a:spLocks/>
          </p:cNvSpPr>
          <p:nvPr/>
        </p:nvSpPr>
        <p:spPr>
          <a:xfrm>
            <a:off x="442400" y="1858950"/>
            <a:ext cx="24532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5- Your development and test sets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6- Your dev and test sets should come from the same distribution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7- How large do the dev/test sets need to be?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8- Establish a single-number evaluation metric for your team to optimize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9- Optimizing and satisficing metrics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10- Having a dev set and metric speeds up iterations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11- When to change dev/test sets and metrics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12- Takeaways: Setting up development and test sets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76600" y="895350"/>
            <a:ext cx="5638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Your team gets a large training set by downloading pictures of cats (positive examples) and non-cats (negative examples) of different websites. </a:t>
            </a:r>
          </a:p>
          <a:p>
            <a:r>
              <a:rPr lang="en-US" dirty="0" smtClean="0"/>
              <a:t>They split the dataset 70%/30% into training and test sets. </a:t>
            </a:r>
          </a:p>
          <a:p>
            <a:r>
              <a:rPr lang="en-US" dirty="0" smtClean="0"/>
              <a:t>Using this data, they build a cat detector that works well on the training and test sets.</a:t>
            </a:r>
          </a:p>
          <a:p>
            <a:endParaRPr lang="en-US" dirty="0" smtClean="0"/>
          </a:p>
          <a:p>
            <a:r>
              <a:rPr lang="en-US" dirty="0" smtClean="0"/>
              <a:t>But when you deploy this classifier into the mobile app, </a:t>
            </a:r>
          </a:p>
          <a:p>
            <a:r>
              <a:rPr lang="en-US" dirty="0" smtClean="0"/>
              <a:t>you find that the performance is really poor!</a:t>
            </a:r>
            <a:endParaRPr lang="en-US" dirty="0"/>
          </a:p>
        </p:txBody>
      </p:sp>
      <p:pic>
        <p:nvPicPr>
          <p:cNvPr id="7" name="Picture 6" descr="Exclamation-Mark-PNG-Transparent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22361">
            <a:off x="7543211" y="2190160"/>
            <a:ext cx="914400" cy="914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352800" y="340995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Users are uploading pictures taken with mobile phones: </a:t>
            </a:r>
          </a:p>
          <a:p>
            <a:pPr>
              <a:buFont typeface="Wingdings" pitchFamily="2" charset="2"/>
              <a:buChar char="v"/>
            </a:pPr>
            <a:r>
              <a:rPr lang="en-US" dirty="0" smtClean="0"/>
              <a:t>lower resolution</a:t>
            </a:r>
          </a:p>
          <a:p>
            <a:pPr>
              <a:buFont typeface="Wingdings" pitchFamily="2" charset="2"/>
              <a:buChar char="v"/>
            </a:pPr>
            <a:r>
              <a:rPr lang="en-US" dirty="0" smtClean="0"/>
              <a:t>blurrier</a:t>
            </a:r>
          </a:p>
          <a:p>
            <a:pPr>
              <a:buFont typeface="Wingdings" pitchFamily="2" charset="2"/>
              <a:buChar char="v"/>
            </a:pPr>
            <a:r>
              <a:rPr lang="en-US" dirty="0" smtClean="0"/>
              <a:t>and poorly lit</a:t>
            </a:r>
            <a:endParaRPr lang="fa-IR" dirty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900" decel="100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500"/>
                            </p:stCondLst>
                            <p:childTnLst>
                              <p:par>
                                <p:cTn id="6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900" decel="100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500"/>
                            </p:stCondLst>
                            <p:childTnLst>
                              <p:par>
                                <p:cTn id="6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900" decel="100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8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8"/>
          <p:cNvSpPr txBox="1">
            <a:spLocks noGrp="1"/>
          </p:cNvSpPr>
          <p:nvPr>
            <p:ph type="body" idx="4294967295"/>
          </p:nvPr>
        </p:nvSpPr>
        <p:spPr>
          <a:xfrm>
            <a:off x="3048000" y="57150"/>
            <a:ext cx="60960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Having more hand-engineered components generally allows a speech system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to learn with </a:t>
            </a:r>
            <a:r>
              <a:rPr lang="en-US" sz="1200" b="1" dirty="0" smtClean="0">
                <a:solidFill>
                  <a:srgbClr val="FFFFFF"/>
                </a:solidFill>
              </a:rPr>
              <a:t>less data</a:t>
            </a:r>
            <a:r>
              <a:rPr lang="en-US" sz="1200" dirty="0" smtClean="0">
                <a:solidFill>
                  <a:srgbClr val="FFFFFF"/>
                </a:solidFill>
              </a:rPr>
              <a:t>.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The hand-engineered knowledge captured by </a:t>
            </a:r>
            <a:r>
              <a:rPr lang="en-US" sz="1200" b="1" dirty="0" smtClean="0">
                <a:solidFill>
                  <a:srgbClr val="FFFFFF"/>
                </a:solidFill>
              </a:rPr>
              <a:t>MFCCs </a:t>
            </a:r>
            <a:r>
              <a:rPr lang="en-US" sz="1200" dirty="0" smtClean="0">
                <a:solidFill>
                  <a:srgbClr val="FFFFFF"/>
                </a:solidFill>
              </a:rPr>
              <a:t>and </a:t>
            </a:r>
            <a:r>
              <a:rPr lang="en-US" sz="1200" b="1" dirty="0" smtClean="0">
                <a:solidFill>
                  <a:srgbClr val="FFFFFF"/>
                </a:solidFill>
              </a:rPr>
              <a:t>phonemes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“</a:t>
            </a:r>
            <a:r>
              <a:rPr lang="en-US" sz="1200" b="1" dirty="0" smtClean="0">
                <a:solidFill>
                  <a:srgbClr val="FF0000"/>
                </a:solidFill>
              </a:rPr>
              <a:t>supplements</a:t>
            </a:r>
            <a:r>
              <a:rPr lang="en-US" sz="1200" dirty="0" smtClean="0">
                <a:solidFill>
                  <a:srgbClr val="FFFFFF"/>
                </a:solidFill>
              </a:rPr>
              <a:t>” the knowledge our algorithm acquires from data.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b="1" dirty="0" smtClean="0">
                <a:solidFill>
                  <a:srgbClr val="00B0F0"/>
                </a:solidFill>
              </a:rPr>
              <a:t>When we don’t have much data, this knowledge is useful.</a:t>
            </a:r>
          </a:p>
        </p:txBody>
      </p:sp>
      <p:sp>
        <p:nvSpPr>
          <p:cNvPr id="328" name="Google Shape;328;p38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90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381000" y="1581150"/>
            <a:ext cx="762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9" name="Rectangle 8"/>
          <p:cNvSpPr/>
          <p:nvPr/>
        </p:nvSpPr>
        <p:spPr>
          <a:xfrm>
            <a:off x="3048000" y="1581150"/>
            <a:ext cx="63246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Now, consider the end-to-end system: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This system lacks the hand-engineered knowledge.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Thus, when the training set is </a:t>
            </a:r>
            <a:r>
              <a:rPr lang="en-US" sz="1200" b="1" i="1" dirty="0" smtClean="0">
                <a:solidFill>
                  <a:schemeClr val="bg1"/>
                </a:solidFill>
              </a:rPr>
              <a:t>small</a:t>
            </a:r>
            <a:r>
              <a:rPr lang="en-US" sz="1200" dirty="0" smtClean="0">
                <a:solidFill>
                  <a:schemeClr val="bg1"/>
                </a:solidFill>
              </a:rPr>
              <a:t>,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it might do worse than the hand-engineered pipeline.</a:t>
            </a:r>
          </a:p>
          <a:p>
            <a:endParaRPr lang="en-US" sz="1200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But, when the training set is large,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then it is not hampered by the limitations of an MFCC or phoneme-based representation.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If the </a:t>
            </a:r>
            <a:r>
              <a:rPr lang="en-US" sz="1200" b="1" dirty="0" smtClean="0">
                <a:solidFill>
                  <a:srgbClr val="00B0F0"/>
                </a:solidFill>
              </a:rPr>
              <a:t>learning algorithm is a large-enough neural network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and if it is trained with </a:t>
            </a:r>
            <a:r>
              <a:rPr lang="en-US" sz="1200" b="1" dirty="0" smtClean="0">
                <a:solidFill>
                  <a:srgbClr val="00B0F0"/>
                </a:solidFill>
              </a:rPr>
              <a:t>enough training data</a:t>
            </a:r>
            <a:r>
              <a:rPr lang="en-US" sz="1200" dirty="0" smtClean="0">
                <a:solidFill>
                  <a:schemeClr val="bg1"/>
                </a:solidFill>
              </a:rPr>
              <a:t>,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(audio, transcript) pairs.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it has the potential to do very well,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and perhaps even approach the optimal error rate.</a:t>
            </a:r>
          </a:p>
          <a:p>
            <a:endParaRPr lang="en-US" sz="1200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When this type of data is not available,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approach end-to-end learning with </a:t>
            </a:r>
            <a:r>
              <a:rPr lang="en-US" sz="1200" b="1" dirty="0" smtClean="0">
                <a:solidFill>
                  <a:srgbClr val="FF0000"/>
                </a:solidFill>
              </a:rPr>
              <a:t>great caution</a:t>
            </a:r>
            <a:r>
              <a:rPr lang="en-US" sz="1200" dirty="0" smtClean="0">
                <a:solidFill>
                  <a:schemeClr val="bg1"/>
                </a:solidFill>
              </a:rPr>
              <a:t>.</a:t>
            </a:r>
            <a:endParaRPr lang="fa-IR" sz="1200" dirty="0">
              <a:solidFill>
                <a:schemeClr val="bg1"/>
              </a:solidFill>
            </a:endParaRPr>
          </a:p>
        </p:txBody>
      </p:sp>
      <p:pic>
        <p:nvPicPr>
          <p:cNvPr id="13" name="Picture 12" descr="z (17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778003" y="2282952"/>
            <a:ext cx="4614805" cy="46800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" grpId="0" build="p"/>
      <p:bldP spid="9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4" y="1045150"/>
            <a:ext cx="2605595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End-to-end</a:t>
            </a:r>
            <a:br>
              <a:rPr lang="en-US" dirty="0" smtClean="0"/>
            </a:br>
            <a:r>
              <a:rPr lang="en-US" dirty="0" smtClean="0"/>
              <a:t>deep learning</a:t>
            </a:r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91</a:t>
            </a:fld>
            <a:endParaRPr/>
          </a:p>
        </p:txBody>
      </p:sp>
      <p:sp>
        <p:nvSpPr>
          <p:cNvPr id="4" name="Google Shape;305;p35"/>
          <p:cNvSpPr txBox="1">
            <a:spLocks/>
          </p:cNvSpPr>
          <p:nvPr/>
        </p:nvSpPr>
        <p:spPr>
          <a:xfrm>
            <a:off x="442400" y="1858950"/>
            <a:ext cx="24532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47- The rise of end-to-end learning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48- More end-to-end learning examples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49- Pros and cons of end-to-end learning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50- Choosing pipeline components: Data availability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51- Choosing pipeline components: Task simplicity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52- Directly learning rich outputs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4200" y="209550"/>
            <a:ext cx="60198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When building a non-end-to-end pipeline system, </a:t>
            </a:r>
          </a:p>
          <a:p>
            <a:r>
              <a:rPr lang="en-US" sz="1200" b="1" dirty="0" smtClean="0"/>
              <a:t>Design</a:t>
            </a:r>
            <a:r>
              <a:rPr lang="en-US" sz="1200" dirty="0" smtClean="0"/>
              <a:t> of the pipeline will greatly impact the </a:t>
            </a:r>
            <a:r>
              <a:rPr lang="en-US" sz="1200" b="1" dirty="0" smtClean="0"/>
              <a:t>overall system’s performance</a:t>
            </a:r>
            <a:r>
              <a:rPr lang="en-US" sz="1200" dirty="0" smtClean="0"/>
              <a:t>. </a:t>
            </a:r>
          </a:p>
          <a:p>
            <a:endParaRPr lang="en-US" sz="1200" dirty="0" smtClean="0"/>
          </a:p>
          <a:p>
            <a:r>
              <a:rPr lang="en-US" sz="1200" dirty="0" smtClean="0"/>
              <a:t>One important factor is whether you can easily </a:t>
            </a:r>
            <a:r>
              <a:rPr lang="en-US" sz="1200" b="1" dirty="0" smtClean="0">
                <a:solidFill>
                  <a:srgbClr val="FF0000"/>
                </a:solidFill>
              </a:rPr>
              <a:t>collect data </a:t>
            </a:r>
          </a:p>
          <a:p>
            <a:r>
              <a:rPr lang="en-US" sz="1200" dirty="0" smtClean="0"/>
              <a:t>to train each of the components.</a:t>
            </a:r>
          </a:p>
          <a:p>
            <a:endParaRPr lang="en-US" sz="1200" dirty="0" smtClean="0"/>
          </a:p>
          <a:p>
            <a:r>
              <a:rPr lang="en-US" sz="1200" dirty="0" smtClean="0"/>
              <a:t>For example, consider autonomous driving architecture.</a:t>
            </a:r>
          </a:p>
          <a:p>
            <a:r>
              <a:rPr lang="en-US" sz="1200" dirty="0" smtClean="0"/>
              <a:t>You can use machine learning to detect </a:t>
            </a:r>
            <a:r>
              <a:rPr lang="en-US" sz="1200" b="1" dirty="0" smtClean="0"/>
              <a:t>cars</a:t>
            </a:r>
            <a:r>
              <a:rPr lang="en-US" sz="1200" dirty="0" smtClean="0"/>
              <a:t> and </a:t>
            </a:r>
            <a:r>
              <a:rPr lang="en-US" sz="1200" b="1" dirty="0" smtClean="0"/>
              <a:t>pedestrians</a:t>
            </a:r>
            <a:r>
              <a:rPr lang="en-US" sz="1200" dirty="0" smtClean="0"/>
              <a:t>. </a:t>
            </a:r>
          </a:p>
          <a:p>
            <a:r>
              <a:rPr lang="en-US" sz="1200" dirty="0" smtClean="0"/>
              <a:t>Further, it is not hard to obtain data for these: </a:t>
            </a:r>
          </a:p>
          <a:p>
            <a:r>
              <a:rPr lang="en-US" sz="1200" b="1" dirty="0" smtClean="0">
                <a:solidFill>
                  <a:schemeClr val="accent5">
                    <a:lumMod val="75000"/>
                  </a:schemeClr>
                </a:solidFill>
              </a:rPr>
              <a:t>There are numerous datasets with labeled cars and pedestrians. </a:t>
            </a:r>
          </a:p>
          <a:p>
            <a:r>
              <a:rPr lang="en-US" sz="1200" b="1" dirty="0" smtClean="0">
                <a:solidFill>
                  <a:schemeClr val="accent2">
                    <a:lumMod val="75000"/>
                  </a:schemeClr>
                </a:solidFill>
              </a:rPr>
              <a:t>You can also use </a:t>
            </a:r>
            <a:r>
              <a:rPr lang="en-US" sz="1200" b="1" dirty="0" err="1" smtClean="0">
                <a:solidFill>
                  <a:schemeClr val="accent2">
                    <a:lumMod val="75000"/>
                  </a:schemeClr>
                </a:solidFill>
              </a:rPr>
              <a:t>crowdsourcing</a:t>
            </a:r>
            <a:r>
              <a:rPr lang="en-US" sz="12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  <a:p>
            <a:r>
              <a:rPr lang="en-US" sz="1200" dirty="0" smtClean="0"/>
              <a:t>(such as Amazon Mechanical Turk) </a:t>
            </a:r>
          </a:p>
          <a:p>
            <a:endParaRPr lang="en-US" sz="1200" dirty="0" smtClean="0"/>
          </a:p>
          <a:p>
            <a:r>
              <a:rPr lang="en-US" sz="1200" dirty="0" smtClean="0"/>
              <a:t>thus it's easy to obtain training data to build car and pedestrian detector.</a:t>
            </a:r>
            <a:endParaRPr lang="fa-IR" sz="1200" dirty="0"/>
          </a:p>
        </p:txBody>
      </p:sp>
      <p:pic>
        <p:nvPicPr>
          <p:cNvPr id="6" name="Picture 5" descr="z (13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3409950"/>
            <a:ext cx="4340732" cy="1141228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8"/>
          <p:cNvSpPr txBox="1">
            <a:spLocks noGrp="1"/>
          </p:cNvSpPr>
          <p:nvPr>
            <p:ph type="body" idx="4294967295"/>
          </p:nvPr>
        </p:nvSpPr>
        <p:spPr>
          <a:xfrm>
            <a:off x="3124200" y="133350"/>
            <a:ext cx="5867400" cy="44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In contrast, consider a pure end-to-end approach: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To train this system, we would need a large dataset of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(</a:t>
            </a:r>
            <a:r>
              <a:rPr lang="en-US" sz="1200" b="1" dirty="0" smtClean="0">
                <a:solidFill>
                  <a:srgbClr val="00B0F0"/>
                </a:solidFill>
              </a:rPr>
              <a:t>Image</a:t>
            </a:r>
            <a:r>
              <a:rPr lang="en-US" sz="1200" dirty="0" smtClean="0">
                <a:solidFill>
                  <a:srgbClr val="FFFFFF"/>
                </a:solidFill>
              </a:rPr>
              <a:t>, </a:t>
            </a:r>
            <a:r>
              <a:rPr lang="en-US" sz="1200" b="1" dirty="0" smtClean="0">
                <a:solidFill>
                  <a:schemeClr val="accent2">
                    <a:lumMod val="50000"/>
                  </a:schemeClr>
                </a:solidFill>
              </a:rPr>
              <a:t>Steering Direction</a:t>
            </a:r>
            <a:r>
              <a:rPr lang="en-US" sz="1200" dirty="0" smtClean="0">
                <a:solidFill>
                  <a:srgbClr val="FFFFFF"/>
                </a:solidFill>
              </a:rPr>
              <a:t>) pairs.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It is very time-consuming and expensive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to have </a:t>
            </a:r>
            <a:r>
              <a:rPr lang="en-US" sz="1200" b="1" i="1" dirty="0" smtClean="0">
                <a:solidFill>
                  <a:srgbClr val="FFFFFF"/>
                </a:solidFill>
              </a:rPr>
              <a:t>people</a:t>
            </a:r>
            <a:r>
              <a:rPr lang="en-US" sz="1200" dirty="0" smtClean="0">
                <a:solidFill>
                  <a:srgbClr val="FFFFFF"/>
                </a:solidFill>
              </a:rPr>
              <a:t> drive cars around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and record their steering direction to collect such data.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You need a lot of </a:t>
            </a:r>
            <a:r>
              <a:rPr lang="en-US" sz="1200" b="1" i="1" dirty="0" smtClean="0">
                <a:solidFill>
                  <a:srgbClr val="FFFFFF"/>
                </a:solidFill>
              </a:rPr>
              <a:t>specially-instrumented cars</a:t>
            </a:r>
            <a:r>
              <a:rPr lang="en-US" sz="1200" dirty="0" smtClean="0">
                <a:solidFill>
                  <a:srgbClr val="FFFFFF"/>
                </a:solidFill>
              </a:rPr>
              <a:t>,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and a huge amount of driving to cover a wide range of </a:t>
            </a:r>
            <a:r>
              <a:rPr lang="en-US" sz="1200" b="1" i="1" dirty="0" smtClean="0">
                <a:solidFill>
                  <a:srgbClr val="FFFFFF"/>
                </a:solidFill>
              </a:rPr>
              <a:t>possible scenarios</a:t>
            </a:r>
            <a:r>
              <a:rPr lang="en-US" sz="1200" dirty="0" smtClean="0">
                <a:solidFill>
                  <a:srgbClr val="FFFFFF"/>
                </a:solidFill>
              </a:rPr>
              <a:t>.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This makes an end-to-end system difficult to train. 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1200" dirty="0" smtClean="0"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US" sz="1200" dirty="0" smtClean="0"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It is much easier to obtain a large dataset of labeled car or pedestrian images.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1200" dirty="0" smtClean="0"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US" sz="1200" dirty="0" smtClean="0"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b="1" dirty="0" smtClean="0">
                <a:solidFill>
                  <a:schemeClr val="accent2"/>
                </a:solidFill>
              </a:rPr>
              <a:t>More generally: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if there is a lot of data available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for training </a:t>
            </a:r>
            <a:r>
              <a:rPr lang="en-US" sz="1200" u="sng" dirty="0" smtClean="0">
                <a:solidFill>
                  <a:srgbClr val="FFFFFF"/>
                </a:solidFill>
              </a:rPr>
              <a:t>“intermediate modules” </a:t>
            </a:r>
            <a:r>
              <a:rPr lang="en-US" sz="1200" dirty="0" smtClean="0">
                <a:solidFill>
                  <a:srgbClr val="FFFFFF"/>
                </a:solidFill>
              </a:rPr>
              <a:t>of a pipeline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then you might consider using a pipeline with multiple stages. 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1200" dirty="0" smtClean="0"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This structure could be superior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because you could use all that available data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to train the intermediate modules.</a:t>
            </a:r>
            <a:endParaRPr lang="en-US" sz="1200" b="1" dirty="0" smtClean="0">
              <a:solidFill>
                <a:srgbClr val="00B0F0"/>
              </a:solidFill>
            </a:endParaRPr>
          </a:p>
        </p:txBody>
      </p:sp>
      <p:sp>
        <p:nvSpPr>
          <p:cNvPr id="328" name="Google Shape;328;p38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92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381000" y="1581150"/>
            <a:ext cx="762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7" name="Picture 6" descr="z (4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2495550"/>
            <a:ext cx="2981013" cy="39600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2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2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000"/>
                            </p:stCondLst>
                            <p:childTnLst>
                              <p:par>
                                <p:cTn id="7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2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2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500"/>
                            </p:stCondLst>
                            <p:childTnLst>
                              <p:par>
                                <p:cTn id="8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2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2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2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000"/>
                            </p:stCondLst>
                            <p:childTnLst>
                              <p:par>
                                <p:cTn id="8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2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2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2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500"/>
                            </p:stCondLst>
                            <p:childTnLst>
                              <p:par>
                                <p:cTn id="9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2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2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2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000"/>
                            </p:stCondLst>
                            <p:childTnLst>
                              <p:par>
                                <p:cTn id="10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2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2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2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500"/>
                            </p:stCondLst>
                            <p:childTnLst>
                              <p:par>
                                <p:cTn id="10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2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2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2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9RB77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665" y="3307500"/>
            <a:ext cx="2765335" cy="1836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4" y="1045150"/>
            <a:ext cx="2605595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End-to-end</a:t>
            </a:r>
            <a:br>
              <a:rPr lang="en-US" dirty="0" smtClean="0"/>
            </a:br>
            <a:r>
              <a:rPr lang="en-US" dirty="0" smtClean="0"/>
              <a:t>deep learning</a:t>
            </a:r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93</a:t>
            </a:fld>
            <a:endParaRPr/>
          </a:p>
        </p:txBody>
      </p:sp>
      <p:sp>
        <p:nvSpPr>
          <p:cNvPr id="4" name="Google Shape;305;p35"/>
          <p:cNvSpPr txBox="1">
            <a:spLocks/>
          </p:cNvSpPr>
          <p:nvPr/>
        </p:nvSpPr>
        <p:spPr>
          <a:xfrm>
            <a:off x="442400" y="1858950"/>
            <a:ext cx="24532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47- The rise of end-to-end learning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48- More end-to-end learning examples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49- Pros and cons of end-to-end learning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50- Choosing pipeline components: Data availability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51- Choosing pipeline components: Task simplicity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52- Directly learning rich outputs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4200" y="69830"/>
            <a:ext cx="594360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Other than data availability, </a:t>
            </a:r>
          </a:p>
          <a:p>
            <a:r>
              <a:rPr lang="en-US" sz="1200" dirty="0" smtClean="0"/>
              <a:t>you should also consider a </a:t>
            </a:r>
            <a:r>
              <a:rPr lang="en-US" sz="1200" b="1" dirty="0" smtClean="0"/>
              <a:t>second</a:t>
            </a:r>
            <a:r>
              <a:rPr lang="en-US" sz="1200" dirty="0" smtClean="0"/>
              <a:t> factor for pipeline: </a:t>
            </a:r>
          </a:p>
          <a:p>
            <a:r>
              <a:rPr lang="en-US" sz="1200" dirty="0" smtClean="0">
                <a:solidFill>
                  <a:schemeClr val="tx1"/>
                </a:solidFill>
              </a:rPr>
              <a:t>How</a:t>
            </a:r>
            <a:r>
              <a:rPr lang="en-US" sz="1200" b="1" dirty="0" smtClean="0">
                <a:solidFill>
                  <a:srgbClr val="FF0000"/>
                </a:solidFill>
              </a:rPr>
              <a:t> simple </a:t>
            </a:r>
            <a:r>
              <a:rPr lang="en-US" sz="1200" dirty="0" smtClean="0"/>
              <a:t>are the tasks solved by the individual components?</a:t>
            </a:r>
          </a:p>
          <a:p>
            <a:r>
              <a:rPr lang="en-US" sz="1200" dirty="0" smtClean="0"/>
              <a:t>Try to choose components that are individually easy to build or learn.</a:t>
            </a:r>
          </a:p>
          <a:p>
            <a:endParaRPr lang="en-US" sz="1200" dirty="0" smtClean="0"/>
          </a:p>
          <a:p>
            <a:r>
              <a:rPr lang="en-US" sz="1200" dirty="0" smtClean="0"/>
              <a:t>But what does “easy to learn” mean?</a:t>
            </a:r>
          </a:p>
          <a:p>
            <a:r>
              <a:rPr lang="en-US" sz="1200" dirty="0" smtClean="0"/>
              <a:t>Consider these machine learning tasks, listed in order of increasing difficulty:</a:t>
            </a:r>
          </a:p>
          <a:p>
            <a:r>
              <a:rPr lang="en-US" sz="1200" dirty="0" smtClean="0">
                <a:solidFill>
                  <a:srgbClr val="0070C0"/>
                </a:solidFill>
              </a:rPr>
              <a:t>1. Classifying whether an image is overexposed (like the example above)</a:t>
            </a:r>
          </a:p>
          <a:p>
            <a:r>
              <a:rPr lang="en-US" sz="1200" dirty="0" smtClean="0">
                <a:solidFill>
                  <a:srgbClr val="0070C0"/>
                </a:solidFill>
              </a:rPr>
              <a:t>2. Classifying whether an image was taken indoor or outdoor</a:t>
            </a:r>
          </a:p>
          <a:p>
            <a:r>
              <a:rPr lang="en-US" sz="1200" dirty="0" smtClean="0">
                <a:solidFill>
                  <a:srgbClr val="0070C0"/>
                </a:solidFill>
              </a:rPr>
              <a:t>3. Classifying whether an image contains a cat</a:t>
            </a:r>
          </a:p>
          <a:p>
            <a:r>
              <a:rPr lang="en-US" sz="1200" dirty="0" smtClean="0">
                <a:solidFill>
                  <a:srgbClr val="0070C0"/>
                </a:solidFill>
              </a:rPr>
              <a:t>4. Classifying whether an image contains a cat with both black and white fur</a:t>
            </a:r>
          </a:p>
          <a:p>
            <a:r>
              <a:rPr lang="en-US" sz="1200" dirty="0" smtClean="0">
                <a:solidFill>
                  <a:srgbClr val="0070C0"/>
                </a:solidFill>
              </a:rPr>
              <a:t>5. Classifying whether an image contains a Siamese cat (a particular breed of cat)</a:t>
            </a:r>
          </a:p>
          <a:p>
            <a:endParaRPr lang="en-US" sz="1200" dirty="0" smtClean="0"/>
          </a:p>
          <a:p>
            <a:r>
              <a:rPr lang="en-US" sz="1200" dirty="0" smtClean="0"/>
              <a:t>Each of these is a binary image classification task: </a:t>
            </a:r>
          </a:p>
          <a:p>
            <a:r>
              <a:rPr lang="en-US" sz="1200" dirty="0" smtClean="0"/>
              <a:t>You have to input an image, and output either 0 or 1. </a:t>
            </a:r>
          </a:p>
          <a:p>
            <a:r>
              <a:rPr lang="en-US" sz="1200" dirty="0" smtClean="0"/>
              <a:t>But the tasks earlier in the list seem “easier” for a neural network to learn. </a:t>
            </a:r>
          </a:p>
          <a:p>
            <a:r>
              <a:rPr lang="en-US" sz="1200" dirty="0" smtClean="0"/>
              <a:t>You will be able to learn the easier tasks with </a:t>
            </a:r>
            <a:r>
              <a:rPr lang="en-US" sz="1200" b="1" dirty="0" smtClean="0">
                <a:solidFill>
                  <a:schemeClr val="accent2">
                    <a:lumMod val="75000"/>
                  </a:schemeClr>
                </a:solidFill>
              </a:rPr>
              <a:t>fewer training examples</a:t>
            </a:r>
            <a:r>
              <a:rPr lang="en-US" sz="1200" dirty="0" smtClean="0"/>
              <a:t>.</a:t>
            </a:r>
            <a:endParaRPr lang="en-US" sz="1200" dirty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>
            <a:spLocks noGrp="1"/>
          </p:cNvSpPr>
          <p:nvPr>
            <p:ph type="body" idx="1"/>
          </p:nvPr>
        </p:nvSpPr>
        <p:spPr>
          <a:xfrm>
            <a:off x="512134" y="1428750"/>
            <a:ext cx="8077200" cy="21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1600" b="0" dirty="0" smtClean="0"/>
              <a:t>Machine learning does not yet have a good formal definition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600" b="0" dirty="0" smtClean="0"/>
              <a:t>of what makes a task </a:t>
            </a:r>
            <a:r>
              <a:rPr lang="en-US" sz="1600" dirty="0" smtClean="0">
                <a:solidFill>
                  <a:srgbClr val="FFC000"/>
                </a:solidFill>
              </a:rPr>
              <a:t>easy </a:t>
            </a:r>
            <a:r>
              <a:rPr lang="en-US" sz="1600" b="0" dirty="0" smtClean="0"/>
              <a:t>or </a:t>
            </a:r>
            <a:r>
              <a:rPr lang="en-US" sz="1600" dirty="0" smtClean="0">
                <a:solidFill>
                  <a:srgbClr val="FFC000"/>
                </a:solidFill>
              </a:rPr>
              <a:t>hard</a:t>
            </a:r>
            <a:r>
              <a:rPr lang="en-US" sz="1600" b="0" dirty="0" smtClean="0"/>
              <a:t>.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1600" b="0" dirty="0" smtClean="0"/>
          </a:p>
          <a:p>
            <a:pPr marL="0" lvl="0" indent="0">
              <a:spcBef>
                <a:spcPts val="0"/>
              </a:spcBef>
              <a:buNone/>
            </a:pPr>
            <a:r>
              <a:rPr lang="en-US" sz="1600" b="0" dirty="0" smtClean="0"/>
              <a:t>we sometimes say a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600" b="0" dirty="0" smtClean="0"/>
              <a:t>task is “easy”  if it can be carried out with </a:t>
            </a:r>
            <a:r>
              <a:rPr lang="en-US" sz="1600" dirty="0" smtClean="0">
                <a:solidFill>
                  <a:srgbClr val="00B0F0"/>
                </a:solidFill>
              </a:rPr>
              <a:t>fewer computation steps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600" b="0" dirty="0" smtClean="0"/>
              <a:t>(corresponding to a shallow neural network),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600" b="0" dirty="0" smtClean="0"/>
              <a:t>task is “hard” if it requires </a:t>
            </a:r>
            <a:r>
              <a:rPr lang="en-US" sz="1600" dirty="0" smtClean="0">
                <a:solidFill>
                  <a:srgbClr val="00B0F0"/>
                </a:solidFill>
              </a:rPr>
              <a:t>more computation steps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600" b="0" dirty="0" smtClean="0"/>
              <a:t>(requiring a deeper neural network).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600" b="0" dirty="0" smtClean="0"/>
              <a:t>But these are </a:t>
            </a:r>
            <a:r>
              <a:rPr lang="en-US" sz="1600" dirty="0" smtClean="0">
                <a:solidFill>
                  <a:srgbClr val="FF0000"/>
                </a:solidFill>
              </a:rPr>
              <a:t>informal </a:t>
            </a:r>
            <a:r>
              <a:rPr lang="en-US" sz="1600" b="0" dirty="0" smtClean="0"/>
              <a:t>definitions.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1600" b="0" dirty="0" smtClean="0"/>
          </a:p>
        </p:txBody>
      </p:sp>
      <p:sp>
        <p:nvSpPr>
          <p:cNvPr id="140" name="Google Shape;140;p19"/>
          <p:cNvSpPr txBox="1">
            <a:spLocks noGrp="1"/>
          </p:cNvSpPr>
          <p:nvPr>
            <p:ph type="sldNum" idx="12"/>
          </p:nvPr>
        </p:nvSpPr>
        <p:spPr>
          <a:xfrm>
            <a:off x="265275" y="4607475"/>
            <a:ext cx="86169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94</a:t>
            </a:fld>
            <a:endParaRPr dirty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z (8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541981"/>
            <a:ext cx="2822400" cy="504000"/>
          </a:xfrm>
          <a:prstGeom prst="rect">
            <a:avLst/>
          </a:prstGeom>
        </p:spPr>
      </p:pic>
      <p:sp>
        <p:nvSpPr>
          <p:cNvPr id="327" name="Google Shape;327;p38"/>
          <p:cNvSpPr txBox="1">
            <a:spLocks noGrp="1"/>
          </p:cNvSpPr>
          <p:nvPr>
            <p:ph type="body" idx="4294967295"/>
          </p:nvPr>
        </p:nvSpPr>
        <p:spPr>
          <a:xfrm>
            <a:off x="3048000" y="57150"/>
            <a:ext cx="60960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Suppose you are building a Siamese cat detector.</a:t>
            </a:r>
            <a:endParaRPr lang="en-US" sz="1200" b="1" dirty="0" smtClean="0">
              <a:solidFill>
                <a:srgbClr val="00B0F0"/>
              </a:solidFill>
            </a:endParaRPr>
          </a:p>
        </p:txBody>
      </p:sp>
      <p:sp>
        <p:nvSpPr>
          <p:cNvPr id="328" name="Google Shape;328;p38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95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381000" y="1581150"/>
            <a:ext cx="762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8" name="Picture 7" descr="z (9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" y="1225350"/>
            <a:ext cx="3006947" cy="432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53807" y="939651"/>
            <a:ext cx="196079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pure end-to-end architecture</a:t>
            </a:r>
            <a:endParaRPr lang="fa-IR" sz="1100" dirty="0"/>
          </a:p>
        </p:txBody>
      </p:sp>
      <p:sp>
        <p:nvSpPr>
          <p:cNvPr id="11" name="Rectangle 10"/>
          <p:cNvSpPr/>
          <p:nvPr/>
        </p:nvSpPr>
        <p:spPr>
          <a:xfrm>
            <a:off x="689088" y="1526216"/>
            <a:ext cx="15969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pipeline with two steps</a:t>
            </a:r>
            <a:endParaRPr lang="fa-IR" sz="1100" dirty="0"/>
          </a:p>
        </p:txBody>
      </p:sp>
      <p:sp>
        <p:nvSpPr>
          <p:cNvPr id="12" name="Rectangle 11"/>
          <p:cNvSpPr/>
          <p:nvPr/>
        </p:nvSpPr>
        <p:spPr>
          <a:xfrm>
            <a:off x="3124200" y="952202"/>
            <a:ext cx="57912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in pipeline:</a:t>
            </a:r>
          </a:p>
          <a:p>
            <a:r>
              <a:rPr lang="en-US" sz="1200" b="1" dirty="0" smtClean="0">
                <a:solidFill>
                  <a:schemeClr val="bg1"/>
                </a:solidFill>
              </a:rPr>
              <a:t>The first step </a:t>
            </a:r>
            <a:r>
              <a:rPr lang="en-US" sz="1200" dirty="0" smtClean="0">
                <a:solidFill>
                  <a:schemeClr val="bg1"/>
                </a:solidFill>
              </a:rPr>
              <a:t>(cat detector) detects all the cats in the image.</a:t>
            </a:r>
          </a:p>
          <a:p>
            <a:r>
              <a:rPr lang="en-US" sz="1200" b="1" dirty="0" smtClean="0">
                <a:solidFill>
                  <a:schemeClr val="bg1"/>
                </a:solidFill>
              </a:rPr>
              <a:t>The second step </a:t>
            </a:r>
            <a:r>
              <a:rPr lang="en-US" sz="1200" dirty="0" smtClean="0">
                <a:solidFill>
                  <a:schemeClr val="bg1"/>
                </a:solidFill>
              </a:rPr>
              <a:t>then passes cropped images of each of the detected cats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(one at a time) to a cat species classifier,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and finally outputs 1 if any of the cats detected is a Siamese cat.</a:t>
            </a:r>
          </a:p>
          <a:p>
            <a:endParaRPr lang="en-US" sz="1200" dirty="0" smtClean="0">
              <a:solidFill>
                <a:schemeClr val="bg1"/>
              </a:solidFill>
            </a:endParaRPr>
          </a:p>
          <a:p>
            <a:endParaRPr lang="en-US" sz="1200" dirty="0" smtClean="0">
              <a:solidFill>
                <a:schemeClr val="bg1"/>
              </a:solidFill>
            </a:endParaRPr>
          </a:p>
          <a:p>
            <a:endParaRPr lang="en-US" sz="1200" dirty="0" smtClean="0">
              <a:solidFill>
                <a:schemeClr val="bg1"/>
              </a:solidFill>
            </a:endParaRPr>
          </a:p>
          <a:p>
            <a:endParaRPr lang="en-US" sz="1200" dirty="0" smtClean="0">
              <a:solidFill>
                <a:schemeClr val="bg1"/>
              </a:solidFill>
            </a:endParaRPr>
          </a:p>
          <a:p>
            <a:endParaRPr lang="en-US" sz="1200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Compared to training a purely end-to-end classifier using just labels 0/1,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each of the two components in the pipeline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seem much easier to learn and will require significantly less data.</a:t>
            </a:r>
          </a:p>
          <a:p>
            <a:endParaRPr lang="en-US" sz="1200" dirty="0" smtClean="0">
              <a:solidFill>
                <a:schemeClr val="bg1"/>
              </a:solidFill>
            </a:endParaRPr>
          </a:p>
          <a:p>
            <a:endParaRPr lang="en-US" sz="1200" dirty="0" smtClean="0">
              <a:solidFill>
                <a:schemeClr val="bg1"/>
              </a:solidFill>
            </a:endParaRPr>
          </a:p>
          <a:p>
            <a:endParaRPr lang="en-US" sz="1200" dirty="0" smtClean="0">
              <a:solidFill>
                <a:schemeClr val="bg1"/>
              </a:solidFill>
            </a:endParaRPr>
          </a:p>
          <a:p>
            <a:endParaRPr lang="en-US" sz="1200" b="1" dirty="0" smtClean="0">
              <a:solidFill>
                <a:schemeClr val="bg1"/>
              </a:solidFill>
            </a:endParaRPr>
          </a:p>
          <a:p>
            <a:r>
              <a:rPr lang="en-US" sz="1200" b="1" u="sng" dirty="0" smtClean="0">
                <a:solidFill>
                  <a:schemeClr val="bg1"/>
                </a:solidFill>
              </a:rPr>
              <a:t>In summary, when deciding what should be the components of a pipeline, </a:t>
            </a:r>
          </a:p>
          <a:p>
            <a:r>
              <a:rPr lang="en-US" sz="1200" b="1" u="sng" dirty="0" smtClean="0">
                <a:solidFill>
                  <a:schemeClr val="bg1"/>
                </a:solidFill>
              </a:rPr>
              <a:t>try to build a pipeline where each component is a relatively “simple” function </a:t>
            </a:r>
          </a:p>
          <a:p>
            <a:r>
              <a:rPr lang="en-US" sz="1200" b="1" u="sng" dirty="0" smtClean="0">
                <a:solidFill>
                  <a:schemeClr val="bg1"/>
                </a:solidFill>
              </a:rPr>
              <a:t>that can therefore be learned from only a modest amount of data.</a:t>
            </a:r>
            <a:endParaRPr lang="en-US" sz="1200" b="1" u="sng" dirty="0">
              <a:solidFill>
                <a:schemeClr val="bg1"/>
              </a:solidFill>
            </a:endParaRPr>
          </a:p>
        </p:txBody>
      </p:sp>
      <p:pic>
        <p:nvPicPr>
          <p:cNvPr id="14" name="Picture 13" descr="p (2).jpg"/>
          <p:cNvPicPr>
            <a:picLocks noChangeAspect="1"/>
          </p:cNvPicPr>
          <p:nvPr/>
        </p:nvPicPr>
        <p:blipFill>
          <a:blip r:embed="rId5"/>
          <a:srcRect r="4969"/>
          <a:stretch>
            <a:fillRect/>
          </a:stretch>
        </p:blipFill>
        <p:spPr>
          <a:xfrm>
            <a:off x="10637" y="3426249"/>
            <a:ext cx="2998477" cy="1692000"/>
          </a:xfrm>
          <a:prstGeom prst="rect">
            <a:avLst/>
          </a:prstGeom>
        </p:spPr>
      </p:pic>
      <p:pic>
        <p:nvPicPr>
          <p:cNvPr id="15" name="Picture 14" descr="A9RB77F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674" y="1809750"/>
            <a:ext cx="2438526" cy="162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 descr="p (1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167" y="1797241"/>
            <a:ext cx="2437200" cy="16233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000"/>
                            </p:stCondLst>
                            <p:childTnLst>
                              <p:par>
                                <p:cTn id="4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" grpId="0" build="p"/>
      <p:bldP spid="10" grpId="0"/>
      <p:bldP spid="11" grpId="0"/>
      <p:bldP spid="12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4" y="1045150"/>
            <a:ext cx="2605595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End-to-end</a:t>
            </a:r>
            <a:br>
              <a:rPr lang="en-US" dirty="0" smtClean="0"/>
            </a:br>
            <a:r>
              <a:rPr lang="en-US" dirty="0" smtClean="0"/>
              <a:t>deep learning</a:t>
            </a:r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96</a:t>
            </a:fld>
            <a:endParaRPr/>
          </a:p>
        </p:txBody>
      </p:sp>
      <p:sp>
        <p:nvSpPr>
          <p:cNvPr id="4" name="Google Shape;305;p35"/>
          <p:cNvSpPr txBox="1">
            <a:spLocks/>
          </p:cNvSpPr>
          <p:nvPr/>
        </p:nvSpPr>
        <p:spPr>
          <a:xfrm>
            <a:off x="442400" y="1858950"/>
            <a:ext cx="24532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47- The rise of end-to-end learning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48- More end-to-end learning examples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49- Pros and cons of end-to-end learning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50- Choosing pipeline components: Data availability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51- Choosing pipeline components: Task simplicity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52- Directly learning rich outputs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21028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24200" y="28873"/>
            <a:ext cx="6019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An image classification algorithm will input an image x, </a:t>
            </a:r>
          </a:p>
          <a:p>
            <a:r>
              <a:rPr lang="en-US" sz="1200" dirty="0" smtClean="0"/>
              <a:t>and output an integer indicating the object category. </a:t>
            </a:r>
          </a:p>
          <a:p>
            <a:r>
              <a:rPr lang="en-US" sz="1200" dirty="0" smtClean="0"/>
              <a:t>Can an algorithm instead output an entire sentence describing the image?</a:t>
            </a:r>
          </a:p>
        </p:txBody>
      </p:sp>
      <p:pic>
        <p:nvPicPr>
          <p:cNvPr id="6" name="Picture 5" descr="A9RB78B.jpg"/>
          <p:cNvPicPr>
            <a:picLocks noChangeAspect="1"/>
          </p:cNvPicPr>
          <p:nvPr/>
        </p:nvPicPr>
        <p:blipFill>
          <a:blip r:embed="rId3"/>
          <a:srcRect l="5773" b="31369"/>
          <a:stretch>
            <a:fillRect/>
          </a:stretch>
        </p:blipFill>
        <p:spPr>
          <a:xfrm>
            <a:off x="4242114" y="895350"/>
            <a:ext cx="1549086" cy="11160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191000" y="2876550"/>
          <a:ext cx="4675505" cy="838200"/>
        </p:xfrm>
        <a:graphic>
          <a:graphicData uri="http://schemas.openxmlformats.org/drawingml/2006/table">
            <a:tbl>
              <a:tblPr/>
              <a:tblGrid>
                <a:gridCol w="1689100"/>
                <a:gridCol w="1530350"/>
                <a:gridCol w="1456055"/>
              </a:tblGrid>
              <a:tr h="0"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Calibri"/>
                          <a:cs typeface="Arial"/>
                        </a:rPr>
                        <a:t>Problem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3E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Arial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3E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Arial"/>
                        </a:rPr>
                        <a:t>Y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3E2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Arial"/>
                        </a:rPr>
                        <a:t>Spam classification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Arial"/>
                        </a:rPr>
                        <a:t>Email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Arial"/>
                        </a:rPr>
                        <a:t>Spam/Not spam (0/1)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Arial"/>
                        </a:rPr>
                        <a:t>Image recognition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Arial"/>
                        </a:rPr>
                        <a:t>Image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Arial"/>
                        </a:rPr>
                        <a:t>Integer label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Calibri"/>
                          <a:cs typeface="Arial"/>
                        </a:rPr>
                        <a:t>Housing price prediction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Arial"/>
                        </a:rPr>
                        <a:t>Features of house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Arial"/>
                        </a:rPr>
                        <a:t>Price in dollars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Arial"/>
                        </a:rPr>
                        <a:t>Product recommendation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>
                          <a:latin typeface="Calibri"/>
                          <a:ea typeface="Calibri"/>
                          <a:cs typeface="Arial"/>
                        </a:rPr>
                        <a:t>Product &amp; user features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spcAft>
                          <a:spcPts val="0"/>
                        </a:spcAft>
                      </a:pPr>
                      <a:r>
                        <a:rPr lang="en-US" sz="1100" dirty="0">
                          <a:latin typeface="Calibri"/>
                          <a:ea typeface="Calibri"/>
                          <a:cs typeface="Arial"/>
                        </a:rPr>
                        <a:t>Chance of purchase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3124200" y="3790950"/>
            <a:ext cx="5867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One of the most exciting developments in end-to-end deep learning</a:t>
            </a:r>
          </a:p>
          <a:p>
            <a:r>
              <a:rPr lang="en-US" sz="1200" dirty="0" smtClean="0"/>
              <a:t>is that it is letting us directly learn y that are much more complex than a number. </a:t>
            </a:r>
          </a:p>
          <a:p>
            <a:r>
              <a:rPr lang="en-US" sz="1200" dirty="0" smtClean="0"/>
              <a:t>In the image-captioning example above, </a:t>
            </a:r>
          </a:p>
          <a:p>
            <a:r>
              <a:rPr lang="en-US" sz="1200" dirty="0" smtClean="0"/>
              <a:t>you can have a neural network input an image (x) and directly output a caption (y).</a:t>
            </a:r>
          </a:p>
          <a:p>
            <a:endParaRPr lang="en-US" sz="1200" dirty="0" smtClean="0"/>
          </a:p>
          <a:p>
            <a:r>
              <a:rPr lang="en-US" sz="1200" dirty="0" smtClean="0"/>
              <a:t>This is an accelerating trend in deep learning.</a:t>
            </a:r>
          </a:p>
        </p:txBody>
      </p:sp>
      <p:sp>
        <p:nvSpPr>
          <p:cNvPr id="9" name="Rectangle 8"/>
          <p:cNvSpPr/>
          <p:nvPr/>
        </p:nvSpPr>
        <p:spPr>
          <a:xfrm>
            <a:off x="3124200" y="741224"/>
            <a:ext cx="6019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For example:</a:t>
            </a:r>
          </a:p>
          <a:p>
            <a:r>
              <a:rPr lang="en-US" sz="1200" dirty="0" smtClean="0"/>
              <a:t>x = 			y = “A yellow bus driving down a road </a:t>
            </a:r>
          </a:p>
          <a:p>
            <a:r>
              <a:rPr lang="en-US" sz="1200" dirty="0" smtClean="0"/>
              <a:t>			       with green trees and green grass </a:t>
            </a:r>
          </a:p>
          <a:p>
            <a:r>
              <a:rPr lang="en-US" sz="1200" dirty="0" smtClean="0"/>
              <a:t>			       in the background.”</a:t>
            </a:r>
          </a:p>
          <a:p>
            <a:r>
              <a:rPr lang="en-US" sz="1200" dirty="0" smtClean="0"/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3197047" y="2266950"/>
            <a:ext cx="4770858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Traditional applications of supervised learning learned a function h:X→​Y, </a:t>
            </a:r>
          </a:p>
          <a:p>
            <a:r>
              <a:rPr lang="en-US" sz="1100" dirty="0" smtClean="0"/>
              <a:t>where the output y was usually an integer or a real number</a:t>
            </a:r>
            <a:endParaRPr lang="en-US" sz="1100" b="1" dirty="0" smtClean="0"/>
          </a:p>
          <a:p>
            <a:r>
              <a:rPr lang="en-US" sz="1100" b="1" dirty="0" smtClean="0"/>
              <a:t>For example:</a:t>
            </a:r>
            <a:endParaRPr lang="en-US" sz="1100" b="1" dirty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build="p"/>
      <p:bldP spid="9" grpId="0"/>
      <p:bldP spid="10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97</a:t>
            </a:fld>
            <a:endParaRPr/>
          </a:p>
        </p:txBody>
      </p:sp>
      <p:sp>
        <p:nvSpPr>
          <p:cNvPr id="5" name="Google Shape;158;p21"/>
          <p:cNvSpPr txBox="1">
            <a:spLocks/>
          </p:cNvSpPr>
          <p:nvPr/>
        </p:nvSpPr>
        <p:spPr>
          <a:xfrm>
            <a:off x="2379400" y="1581150"/>
            <a:ext cx="4385100" cy="1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rgbClr val="294667"/>
              </a:buClr>
              <a:buSzPts val="1400"/>
            </a:pPr>
            <a:r>
              <a:rPr lang="en-US" sz="3600" b="1" dirty="0" smtClean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  <a:t>Error analysis</a:t>
            </a:r>
            <a:br>
              <a:rPr lang="en-US" sz="3600" b="1" dirty="0" smtClean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-US" sz="3600" b="1" dirty="0" smtClean="0">
                <a:solidFill>
                  <a:schemeClr val="bg1"/>
                </a:solidFill>
                <a:latin typeface="Merriweather"/>
                <a:ea typeface="Merriweather"/>
                <a:cs typeface="Merriweather"/>
                <a:sym typeface="Merriweather"/>
              </a:rPr>
              <a:t>by parts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00400" y="1581150"/>
            <a:ext cx="27432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200400" y="3420224"/>
            <a:ext cx="27432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4" y="1045150"/>
            <a:ext cx="2605595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Error analysis</a:t>
            </a:r>
            <a:br>
              <a:rPr lang="en-US" dirty="0" smtClean="0"/>
            </a:br>
            <a:r>
              <a:rPr lang="en-US" dirty="0" smtClean="0"/>
              <a:t>by parts</a:t>
            </a:r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98</a:t>
            </a:fld>
            <a:endParaRPr/>
          </a:p>
        </p:txBody>
      </p:sp>
      <p:sp>
        <p:nvSpPr>
          <p:cNvPr id="4" name="Google Shape;305;p35"/>
          <p:cNvSpPr txBox="1">
            <a:spLocks/>
          </p:cNvSpPr>
          <p:nvPr/>
        </p:nvSpPr>
        <p:spPr>
          <a:xfrm>
            <a:off x="442400" y="1858950"/>
            <a:ext cx="2453200" cy="3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53- Error analysis by parts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54- Attributing error to one part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55- General case of error attribution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56- Error analysis by parts and comparison to human-level performance</a:t>
            </a:r>
          </a:p>
          <a:p>
            <a:pPr lvl="0">
              <a:spcBef>
                <a:spcPts val="600"/>
              </a:spcBef>
              <a:buClr>
                <a:srgbClr val="FFA800"/>
              </a:buClr>
              <a:buSzPts val="1800"/>
            </a:pPr>
            <a:r>
              <a:rPr lang="en-US" sz="1000" dirty="0" smtClean="0">
                <a:solidFill>
                  <a:schemeClr val="accent2">
                    <a:lumMod val="7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57- Spotting a flawed ML pipeline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00400" y="155704"/>
            <a:ext cx="56388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Suppose your system is built using a complex machine learning pipeline, </a:t>
            </a:r>
          </a:p>
          <a:p>
            <a:r>
              <a:rPr lang="en-US" sz="1200" dirty="0" smtClean="0"/>
              <a:t>and you would like to </a:t>
            </a:r>
            <a:r>
              <a:rPr lang="en-US" sz="1200" b="1" dirty="0" smtClean="0"/>
              <a:t>improve the system’s performance</a:t>
            </a:r>
            <a:r>
              <a:rPr lang="en-US" sz="1200" dirty="0" smtClean="0"/>
              <a:t>. </a:t>
            </a:r>
          </a:p>
          <a:p>
            <a:r>
              <a:rPr lang="en-US" sz="1200" dirty="0" smtClean="0"/>
              <a:t>Which part of the pipeline should you work on improving? </a:t>
            </a:r>
          </a:p>
          <a:p>
            <a:endParaRPr lang="en-US" sz="1200" dirty="0" smtClean="0"/>
          </a:p>
          <a:p>
            <a:r>
              <a:rPr lang="en-US" sz="1200" dirty="0" smtClean="0"/>
              <a:t>By attributing </a:t>
            </a:r>
            <a:r>
              <a:rPr lang="en-US" sz="1200" b="1" dirty="0" smtClean="0"/>
              <a:t>errors to specific parts </a:t>
            </a:r>
            <a:r>
              <a:rPr lang="en-US" sz="1200" dirty="0" smtClean="0"/>
              <a:t>of the pipeline, </a:t>
            </a:r>
          </a:p>
          <a:p>
            <a:r>
              <a:rPr lang="en-US" sz="1200" dirty="0" smtClean="0"/>
              <a:t>you can decide how to prioritize your work.</a:t>
            </a:r>
          </a:p>
          <a:p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Let’s use our Siamese cat classifier example:</a:t>
            </a:r>
          </a:p>
          <a:p>
            <a:r>
              <a:rPr lang="en-US" sz="1200" dirty="0" smtClean="0"/>
              <a:t>The first part, the cat detector, detects cats and crops them out of the image. </a:t>
            </a:r>
          </a:p>
          <a:p>
            <a:r>
              <a:rPr lang="en-US" sz="1200" dirty="0" smtClean="0"/>
              <a:t>The second part, the cat breed classifier, decides if it is a Siamese cat. </a:t>
            </a:r>
          </a:p>
        </p:txBody>
      </p:sp>
      <p:sp>
        <p:nvSpPr>
          <p:cNvPr id="6" name="Rectangle 5"/>
          <p:cNvSpPr/>
          <p:nvPr/>
        </p:nvSpPr>
        <p:spPr>
          <a:xfrm>
            <a:off x="3276600" y="4211419"/>
            <a:ext cx="5257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By carrying out </a:t>
            </a:r>
            <a:r>
              <a:rPr lang="en-US" sz="1200" b="1" dirty="0" smtClean="0">
                <a:solidFill>
                  <a:srgbClr val="FF0000"/>
                </a:solidFill>
              </a:rPr>
              <a:t>error analysis by parts</a:t>
            </a:r>
            <a:r>
              <a:rPr lang="en-US" sz="1200" dirty="0" smtClean="0"/>
              <a:t>​, </a:t>
            </a:r>
          </a:p>
          <a:p>
            <a:r>
              <a:rPr lang="en-US" sz="1200" dirty="0" smtClean="0"/>
              <a:t>you can try to attribute each mistake the algorithm makes </a:t>
            </a:r>
          </a:p>
          <a:p>
            <a:r>
              <a:rPr lang="en-US" sz="1200" dirty="0" smtClean="0"/>
              <a:t>to one (or sometimes both) of the two parts of the pipeline</a:t>
            </a:r>
            <a:endParaRPr lang="fa-IR" sz="1200" dirty="0"/>
          </a:p>
        </p:txBody>
      </p:sp>
      <p:pic>
        <p:nvPicPr>
          <p:cNvPr id="7" name="Picture 6" descr="z (9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675" y="2876550"/>
            <a:ext cx="5038725" cy="72390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8"/>
          <p:cNvSpPr txBox="1">
            <a:spLocks noGrp="1"/>
          </p:cNvSpPr>
          <p:nvPr>
            <p:ph type="body" idx="4294967295"/>
          </p:nvPr>
        </p:nvSpPr>
        <p:spPr>
          <a:xfrm>
            <a:off x="3048000" y="57150"/>
            <a:ext cx="6096000" cy="3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For example, the algorithm misclassifies image 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1200" dirty="0" smtClean="0"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as not containing a Siamese cat (y=0)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even though the correct label is y=1.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1200" dirty="0" smtClean="0"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Suppose the Siamese cat detector had detected a cat as 2</a:t>
            </a:r>
            <a:r>
              <a:rPr lang="en-US" sz="1200" baseline="30000" dirty="0" smtClean="0">
                <a:solidFill>
                  <a:srgbClr val="FFFFFF"/>
                </a:solidFill>
              </a:rPr>
              <a:t>nd</a:t>
            </a:r>
            <a:r>
              <a:rPr lang="en-US" sz="1200" dirty="0" smtClean="0">
                <a:solidFill>
                  <a:srgbClr val="FFFFFF"/>
                </a:solidFill>
              </a:rPr>
              <a:t> image: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This means that the cat breed classifier is given the 3</a:t>
            </a:r>
            <a:r>
              <a:rPr lang="en-US" sz="1200" baseline="30000" dirty="0" smtClean="0">
                <a:solidFill>
                  <a:srgbClr val="FFFFFF"/>
                </a:solidFill>
              </a:rPr>
              <a:t>rd</a:t>
            </a:r>
            <a:r>
              <a:rPr lang="en-US" sz="1200" dirty="0" smtClean="0">
                <a:solidFill>
                  <a:srgbClr val="FFFFFF"/>
                </a:solidFill>
              </a:rPr>
              <a:t> image: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The cat breed classifier then correctly classifies image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as not containing a Siamese cat.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Thus, the cat breed classifier is blameless: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It was given of a pile of rocks and outputted a very reasonable label y=0.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Thus, you can clearly attribute this error to the cat detector.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sz="1200" dirty="0" smtClean="0"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US" sz="1200" dirty="0" smtClean="0"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US" sz="1200" dirty="0" smtClean="0"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If, on the other hand, the cat detector had outputted the 4</a:t>
            </a:r>
            <a:r>
              <a:rPr lang="en-US" sz="1200" baseline="30000" dirty="0" smtClean="0">
                <a:solidFill>
                  <a:srgbClr val="FFFFFF"/>
                </a:solidFill>
              </a:rPr>
              <a:t>th</a:t>
            </a:r>
            <a:r>
              <a:rPr lang="en-US" sz="1200" dirty="0" smtClean="0">
                <a:solidFill>
                  <a:srgbClr val="FFFFFF"/>
                </a:solidFill>
              </a:rPr>
              <a:t> image: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then you would conclude that the cat detector had done its job,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and that it was the cat breed classifier that is at fault.</a:t>
            </a:r>
          </a:p>
        </p:txBody>
      </p:sp>
      <p:sp>
        <p:nvSpPr>
          <p:cNvPr id="328" name="Google Shape;328;p38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99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381000" y="1581150"/>
            <a:ext cx="762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2" name="Rectangle 11"/>
          <p:cNvSpPr/>
          <p:nvPr/>
        </p:nvSpPr>
        <p:spPr>
          <a:xfrm>
            <a:off x="3124200" y="4070687"/>
            <a:ext cx="5791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Our description of how you attribute error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to one part of the pipeline has been informal so far: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you look at the output of each of the parts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and see if you can decide which one made a mistake.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This informal method could be all you need.</a:t>
            </a:r>
            <a:endParaRPr lang="en-US" sz="1200" b="1" u="sng" dirty="0">
              <a:solidFill>
                <a:schemeClr val="bg1"/>
              </a:solidFill>
            </a:endParaRPr>
          </a:p>
        </p:txBody>
      </p:sp>
      <p:pic>
        <p:nvPicPr>
          <p:cNvPr id="13" name="Picture 12" descr="p (3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81150"/>
            <a:ext cx="2160000" cy="1440000"/>
          </a:xfrm>
          <a:prstGeom prst="rect">
            <a:avLst/>
          </a:prstGeom>
        </p:spPr>
      </p:pic>
      <p:pic>
        <p:nvPicPr>
          <p:cNvPr id="17" name="Picture 16" descr="p (4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495550"/>
            <a:ext cx="942404" cy="704498"/>
          </a:xfrm>
          <a:prstGeom prst="rect">
            <a:avLst/>
          </a:prstGeom>
        </p:spPr>
      </p:pic>
      <p:pic>
        <p:nvPicPr>
          <p:cNvPr id="18" name="Picture 17" descr="p (7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33350"/>
            <a:ext cx="2160000" cy="1432168"/>
          </a:xfrm>
          <a:prstGeom prst="rect">
            <a:avLst/>
          </a:prstGeom>
        </p:spPr>
      </p:pic>
      <p:pic>
        <p:nvPicPr>
          <p:cNvPr id="19" name="Picture 18" descr="p (9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3333750"/>
            <a:ext cx="2160000" cy="144000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" grpId="0"/>
      <p:bldP spid="12" grpId="0" build="p"/>
    </p:bldLst>
  </p:timing>
</p:sld>
</file>

<file path=ppt/theme/theme1.xml><?xml version="1.0" encoding="utf-8"?>
<a:theme xmlns:a="http://schemas.openxmlformats.org/drawingml/2006/main" name="Emi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3774</TotalTime>
  <Words>17691</Words>
  <Application>Microsoft Office PowerPoint</Application>
  <PresentationFormat>On-screen Show (16:9)</PresentationFormat>
  <Paragraphs>2517</Paragraphs>
  <Slides>110</Slides>
  <Notes>110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6" baseType="lpstr">
      <vt:lpstr>Arial</vt:lpstr>
      <vt:lpstr>Merriweather</vt:lpstr>
      <vt:lpstr>Open Sans</vt:lpstr>
      <vt:lpstr>Wingdings</vt:lpstr>
      <vt:lpstr>Calibri</vt:lpstr>
      <vt:lpstr>Emilia template</vt:lpstr>
      <vt:lpstr>Machine Learning Yearning</vt:lpstr>
      <vt:lpstr>Introduction</vt:lpstr>
      <vt:lpstr>IDEAS!</vt:lpstr>
      <vt:lpstr>Introduction</vt:lpstr>
      <vt:lpstr>Introduction</vt:lpstr>
      <vt:lpstr>Introduction</vt:lpstr>
      <vt:lpstr>Slide 7</vt:lpstr>
      <vt:lpstr>Slide 8</vt:lpstr>
      <vt:lpstr>Setting up  development and test sets</vt:lpstr>
      <vt:lpstr>We usually define:</vt:lpstr>
      <vt:lpstr>Setting up  development and test sets</vt:lpstr>
      <vt:lpstr>Slide 12</vt:lpstr>
      <vt:lpstr>Setting up  development and test sets</vt:lpstr>
      <vt:lpstr>Setting up  development and test sets</vt:lpstr>
      <vt:lpstr>Slide 15</vt:lpstr>
      <vt:lpstr>Setting up  development and test sets</vt:lpstr>
      <vt:lpstr>Setting up  development and test sets</vt:lpstr>
      <vt:lpstr>Setting up  development and test sets</vt:lpstr>
      <vt:lpstr>main possible causes of the dev set/metric incorrectly rating classifier A higher:</vt:lpstr>
      <vt:lpstr>Setting up  development and test sets</vt:lpstr>
      <vt:lpstr>Slide 21</vt:lpstr>
      <vt:lpstr>Basic Error Analysis</vt:lpstr>
      <vt:lpstr>Basic Error Analysis</vt:lpstr>
      <vt:lpstr>Slide 24</vt:lpstr>
      <vt:lpstr>Basic Error Analysis</vt:lpstr>
      <vt:lpstr>Basic Error Analysis</vt:lpstr>
      <vt:lpstr>Slide 27</vt:lpstr>
      <vt:lpstr>Slide 28</vt:lpstr>
      <vt:lpstr>Basic Error Analysis</vt:lpstr>
      <vt:lpstr>Basic Error Analysis</vt:lpstr>
      <vt:lpstr>Basic Error Analysis</vt:lpstr>
      <vt:lpstr>Slide 32</vt:lpstr>
      <vt:lpstr>Bias and Variance</vt:lpstr>
      <vt:lpstr>Bias and variance</vt:lpstr>
      <vt:lpstr>Bias and Variance</vt:lpstr>
      <vt:lpstr>Bias and Variance</vt:lpstr>
      <vt:lpstr>How do we know  what the  optimal error rate is? </vt:lpstr>
      <vt:lpstr>Bias and Variance</vt:lpstr>
      <vt:lpstr>Bias and Variance</vt:lpstr>
      <vt:lpstr>Bias and Variance</vt:lpstr>
      <vt:lpstr>Bias and Variance</vt:lpstr>
      <vt:lpstr>Bias and Variance</vt:lpstr>
      <vt:lpstr>Slide 43</vt:lpstr>
      <vt:lpstr>Learning curves</vt:lpstr>
      <vt:lpstr>Slide 45</vt:lpstr>
      <vt:lpstr>Learning curves</vt:lpstr>
      <vt:lpstr>Learning curves</vt:lpstr>
      <vt:lpstr>Slide 48</vt:lpstr>
      <vt:lpstr>Learning curves</vt:lpstr>
      <vt:lpstr>Learning curves</vt:lpstr>
      <vt:lpstr>Slide 51</vt:lpstr>
      <vt:lpstr>Slide 52</vt:lpstr>
      <vt:lpstr>Slide 53</vt:lpstr>
      <vt:lpstr>Comparing to human-level performance</vt:lpstr>
      <vt:lpstr>humans aren’t good at</vt:lpstr>
      <vt:lpstr>Comparing to human-level performance</vt:lpstr>
      <vt:lpstr>Slide 57</vt:lpstr>
      <vt:lpstr>Comparing to human-level performance</vt:lpstr>
      <vt:lpstr>More generally</vt:lpstr>
      <vt:lpstr>Slide 60</vt:lpstr>
      <vt:lpstr>Training and testing  on different distributions</vt:lpstr>
      <vt:lpstr>Slide 62</vt:lpstr>
      <vt:lpstr>Training and testing  on different distributions</vt:lpstr>
      <vt:lpstr>Slide 64</vt:lpstr>
      <vt:lpstr>Slide 65</vt:lpstr>
      <vt:lpstr>Training and testing  on different distributions</vt:lpstr>
      <vt:lpstr>Slide 67</vt:lpstr>
      <vt:lpstr>Training and testing  on different distributions</vt:lpstr>
      <vt:lpstr>Slide 69</vt:lpstr>
      <vt:lpstr>Training and testing  on different distributions</vt:lpstr>
      <vt:lpstr>Slide 71</vt:lpstr>
      <vt:lpstr>Training and testing  on different distributions</vt:lpstr>
      <vt:lpstr>Training and testing  on different distributions</vt:lpstr>
      <vt:lpstr>Training and testing  on different distributions</vt:lpstr>
      <vt:lpstr>Slide 75</vt:lpstr>
      <vt:lpstr>Slide 76</vt:lpstr>
      <vt:lpstr>Slide 77</vt:lpstr>
      <vt:lpstr>Slide 78</vt:lpstr>
      <vt:lpstr>Debugging inference algorithms</vt:lpstr>
      <vt:lpstr>Slide 80</vt:lpstr>
      <vt:lpstr>Debugging inference algorithms</vt:lpstr>
      <vt:lpstr>Debugging inference algorithms</vt:lpstr>
      <vt:lpstr>Slide 83</vt:lpstr>
      <vt:lpstr>Slide 84</vt:lpstr>
      <vt:lpstr>End-to-end deep learning</vt:lpstr>
      <vt:lpstr>Slide 86</vt:lpstr>
      <vt:lpstr>End-to-end deep learning</vt:lpstr>
      <vt:lpstr>Slide 88</vt:lpstr>
      <vt:lpstr>End-to-end deep learning</vt:lpstr>
      <vt:lpstr>Slide 90</vt:lpstr>
      <vt:lpstr>End-to-end deep learning</vt:lpstr>
      <vt:lpstr>Slide 92</vt:lpstr>
      <vt:lpstr>End-to-end deep learning</vt:lpstr>
      <vt:lpstr>Slide 94</vt:lpstr>
      <vt:lpstr>Slide 95</vt:lpstr>
      <vt:lpstr>End-to-end deep learning</vt:lpstr>
      <vt:lpstr>Slide 97</vt:lpstr>
      <vt:lpstr>Error analysis by parts</vt:lpstr>
      <vt:lpstr>Slide 99</vt:lpstr>
      <vt:lpstr>Error analysis by parts</vt:lpstr>
      <vt:lpstr>Error analysis by parts</vt:lpstr>
      <vt:lpstr>Slide 102</vt:lpstr>
      <vt:lpstr>Slide 103</vt:lpstr>
      <vt:lpstr>Error analysis by parts</vt:lpstr>
      <vt:lpstr>Slide 105</vt:lpstr>
      <vt:lpstr>Error analysis by parts</vt:lpstr>
      <vt:lpstr>Slide 107</vt:lpstr>
      <vt:lpstr>Conclusion</vt:lpstr>
      <vt:lpstr>Thanks!</vt:lpstr>
      <vt:lpstr>Machine Learning  Yearning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Mohammad Pourheidary</dc:creator>
  <cp:lastModifiedBy>DARVAG PC</cp:lastModifiedBy>
  <cp:revision>349</cp:revision>
  <dcterms:modified xsi:type="dcterms:W3CDTF">2018-12-15T17:31:01Z</dcterms:modified>
</cp:coreProperties>
</file>